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6"/>
  </p:notesMasterIdLst>
  <p:sldIdLst>
    <p:sldId id="256" r:id="rId2"/>
    <p:sldId id="261" r:id="rId3"/>
    <p:sldId id="262" r:id="rId4"/>
    <p:sldId id="257" r:id="rId5"/>
    <p:sldId id="258" r:id="rId6"/>
    <p:sldId id="259" r:id="rId7"/>
    <p:sldId id="260" r:id="rId8"/>
    <p:sldId id="263" r:id="rId9"/>
    <p:sldId id="266" r:id="rId10"/>
    <p:sldId id="264" r:id="rId11"/>
    <p:sldId id="265" r:id="rId12"/>
    <p:sldId id="285" r:id="rId13"/>
    <p:sldId id="286" r:id="rId14"/>
    <p:sldId id="287" r:id="rId1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1" y="55"/>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10/1/2022</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8EC7B5F6-49A7-45D5-A141-1F479B4D18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45AA019A-A1D3-4AF9-93E7-B9A9F979A2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67B1E6F4-85B8-4008-8289-1540AAEBF8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F6E911-A800-4A50-B314-826912C983F8}" type="slidenum">
              <a:rPr lang="en-US" altLang="en-US" smtClean="0">
                <a:latin typeface="Arial" panose="020B0604020202020204" pitchFamily="34" charset="0"/>
              </a:rPr>
              <a:pPr>
                <a:spcBef>
                  <a:spcPct val="0"/>
                </a:spcBef>
              </a:pPr>
              <a:t>9</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2641601" y="3962400"/>
            <a:ext cx="8682567"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1219201" y="1524000"/>
            <a:ext cx="10164233"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Remedies (</a:t>
            </a:r>
            <a:r>
              <a:rPr lang="en-US" altLang="en-US"/>
              <a:t>And More) Review</a:t>
            </a:r>
            <a:endParaRPr lang="en-US" altLang="en-US" dirty="0"/>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dirty="0"/>
              <a:t>Richard Warner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CF026-8F59-8240-C61E-2F6D91E12033}"/>
              </a:ext>
            </a:extLst>
          </p:cNvPr>
          <p:cNvSpPr>
            <a:spLocks noGrp="1"/>
          </p:cNvSpPr>
          <p:nvPr>
            <p:ph type="title"/>
          </p:nvPr>
        </p:nvSpPr>
        <p:spPr/>
        <p:txBody>
          <a:bodyPr/>
          <a:lstStyle/>
          <a:p>
            <a:r>
              <a:rPr lang="en-US" dirty="0"/>
              <a:t>Wholesaling Hair Gel</a:t>
            </a:r>
          </a:p>
        </p:txBody>
      </p:sp>
      <p:sp>
        <p:nvSpPr>
          <p:cNvPr id="3" name="Content Placeholder 2">
            <a:extLst>
              <a:ext uri="{FF2B5EF4-FFF2-40B4-BE49-F238E27FC236}">
                <a16:creationId xmlns:a16="http://schemas.microsoft.com/office/drawing/2014/main" id="{8AA9FF1B-93ED-9F8C-C143-257A82BD9088}"/>
              </a:ext>
            </a:extLst>
          </p:cNvPr>
          <p:cNvSpPr>
            <a:spLocks noGrp="1"/>
          </p:cNvSpPr>
          <p:nvPr>
            <p:ph idx="1"/>
          </p:nvPr>
        </p:nvSpPr>
        <p:spPr/>
        <p:txBody>
          <a:bodyPr/>
          <a:lstStyle/>
          <a:p>
            <a:pPr marL="0" marR="0">
              <a:spcBef>
                <a:spcPts val="0"/>
              </a:spcBef>
              <a:spcAft>
                <a:spcPts val="0"/>
              </a:spcAft>
            </a:pPr>
            <a:r>
              <a:rPr lang="en-US" sz="2000" dirty="0">
                <a:effectLst/>
                <a:latin typeface="Verdana" panose="020B0604030504040204" pitchFamily="34" charset="0"/>
                <a:ea typeface="Times New Roman" panose="02020603050405020304" pitchFamily="18" charset="0"/>
                <a:cs typeface="Verdana" panose="020B0604030504040204" pitchFamily="34" charset="0"/>
              </a:rPr>
              <a:t>I am a wholesaler of hair gel and can get as much hair gel as I want.  I have a contract with you to sell you 1000 tubes of hair gel at $2 a tube.  Before the delivery date, the hair gel market comes unglued, and the market price of hair gel drops to $.50 a tube.  You refuse delivery of the 1000 tubes.  My profit on our deal would have been $500, but I made $500 anyway when, after you refused delivery, another buyer--Jones--came along and bought a 1000 tubes at $2 a tube.  Jones was unaware of the drop in the market price.</a:t>
            </a:r>
          </a:p>
          <a:p>
            <a:pPr marL="0" marR="0">
              <a:spcBef>
                <a:spcPts val="0"/>
              </a:spcBef>
              <a:spcAft>
                <a:spcPts val="0"/>
              </a:spcAft>
            </a:pPr>
            <a:endParaRPr lang="en-US" sz="20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effectLst/>
                <a:latin typeface="Verdana" panose="020B0604030504040204" pitchFamily="34" charset="0"/>
                <a:ea typeface="Times New Roman" panose="02020603050405020304" pitchFamily="18" charset="0"/>
                <a:cs typeface="Verdana" panose="020B0604030504040204" pitchFamily="34" charset="0"/>
              </a:rPr>
              <a:t>(a) I am entitled to UCC §2-706 damages.  </a:t>
            </a:r>
            <a:endParaRPr lang="en-US" sz="20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effectLst/>
                <a:latin typeface="Verdana" panose="020B0604030504040204" pitchFamily="34" charset="0"/>
                <a:ea typeface="Times New Roman" panose="02020603050405020304" pitchFamily="18" charset="0"/>
                <a:cs typeface="Verdana" panose="020B0604030504040204" pitchFamily="34" charset="0"/>
              </a:rPr>
              <a:t>(b) I am entitled to UCC §2-708(1) damages.</a:t>
            </a:r>
            <a:endParaRPr lang="en-US" sz="20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effectLst/>
                <a:latin typeface="Verdana" panose="020B0604030504040204" pitchFamily="34" charset="0"/>
                <a:ea typeface="Times New Roman" panose="02020603050405020304" pitchFamily="18" charset="0"/>
                <a:cs typeface="Verdana" panose="020B0604030504040204" pitchFamily="34" charset="0"/>
              </a:rPr>
              <a:t>(c) I am entitled to UCC §2-708(2) damages.</a:t>
            </a:r>
            <a:endParaRPr lang="en-US" sz="20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80798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5ECA3-F11E-16A4-948F-CF63484CA709}"/>
              </a:ext>
            </a:extLst>
          </p:cNvPr>
          <p:cNvSpPr>
            <a:spLocks noGrp="1"/>
          </p:cNvSpPr>
          <p:nvPr>
            <p:ph type="title"/>
          </p:nvPr>
        </p:nvSpPr>
        <p:spPr/>
        <p:txBody>
          <a:bodyPr/>
          <a:lstStyle/>
          <a:p>
            <a:r>
              <a:rPr lang="en-US" dirty="0"/>
              <a:t>Philly Cheesesteak</a:t>
            </a:r>
          </a:p>
        </p:txBody>
      </p:sp>
      <p:sp>
        <p:nvSpPr>
          <p:cNvPr id="3" name="Content Placeholder 2">
            <a:extLst>
              <a:ext uri="{FF2B5EF4-FFF2-40B4-BE49-F238E27FC236}">
                <a16:creationId xmlns:a16="http://schemas.microsoft.com/office/drawing/2014/main" id="{7FA55F46-279F-6C36-DE07-A3B9F4D0EA68}"/>
              </a:ext>
            </a:extLst>
          </p:cNvPr>
          <p:cNvSpPr>
            <a:spLocks noGrp="1"/>
          </p:cNvSpPr>
          <p:nvPr>
            <p:ph idx="1"/>
          </p:nvPr>
        </p:nvSpPr>
        <p:spPr/>
        <p:txBody>
          <a:bodyPr/>
          <a:lstStyle/>
          <a:p>
            <a:pPr marL="0" marR="0">
              <a:spcBef>
                <a:spcPts val="0"/>
              </a:spcBef>
              <a:spcAft>
                <a:spcPts val="0"/>
              </a:spcAft>
            </a:pPr>
            <a:r>
              <a:rPr lang="en-US" sz="2400" dirty="0">
                <a:effectLst/>
                <a:latin typeface="Verdana" panose="020B0604030504040204" pitchFamily="34" charset="0"/>
                <a:ea typeface="Times New Roman" panose="02020603050405020304" pitchFamily="18" charset="0"/>
                <a:cs typeface="Verdana" panose="020B0604030504040204" pitchFamily="34" charset="0"/>
              </a:rPr>
              <a:t>Jones runs the Philly Cheesesteak franchise in Los Angeles; Philly</a:t>
            </a:r>
            <a:r>
              <a:rPr lang="en-US" sz="2400" b="1" dirty="0">
                <a:effectLst/>
                <a:latin typeface="Verdana" panose="020B0604030504040204" pitchFamily="34" charset="0"/>
                <a:ea typeface="Times New Roman" panose="02020603050405020304" pitchFamily="18" charset="0"/>
                <a:cs typeface="Verdana" panose="020B0604030504040204" pitchFamily="34" charset="0"/>
              </a:rPr>
              <a:t> </a:t>
            </a:r>
            <a:r>
              <a:rPr lang="en-US" sz="2400" dirty="0">
                <a:effectLst/>
                <a:latin typeface="Verdana" panose="020B0604030504040204" pitchFamily="34" charset="0"/>
                <a:ea typeface="Times New Roman" panose="02020603050405020304" pitchFamily="18" charset="0"/>
                <a:cs typeface="Verdana" panose="020B0604030504040204" pitchFamily="34" charset="0"/>
              </a:rPr>
              <a:t>Stake, Inc., the franchisor, is located in Philadelphia.  Jones and Rizzo, the President and CEO of Philly Stake, have gotten into an argument over Philly Stake’s corporate strategy.  In retaliation, Philly Stake has been late in delivery of supplies for the last four months.  Assume Philly Stake breached the contract.  </a:t>
            </a:r>
            <a:endParaRPr lang="en-US" sz="24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Verdana" panose="020B0604030504040204" pitchFamily="34" charset="0"/>
                <a:ea typeface="Times New Roman" panose="02020603050405020304" pitchFamily="18" charset="0"/>
                <a:cs typeface="Verdana" panose="020B0604030504040204" pitchFamily="34" charset="0"/>
              </a:rPr>
              <a:t>Analyze Philly Cheesesteak’s expectation damages. Identify additional facts that you need to complete your answer. </a:t>
            </a:r>
            <a:endParaRPr lang="en-US" sz="24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72698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FF0E9-00FC-174C-0953-16613220A9BF}"/>
              </a:ext>
            </a:extLst>
          </p:cNvPr>
          <p:cNvSpPr>
            <a:spLocks noGrp="1"/>
          </p:cNvSpPr>
          <p:nvPr>
            <p:ph type="title"/>
          </p:nvPr>
        </p:nvSpPr>
        <p:spPr/>
        <p:txBody>
          <a:bodyPr/>
          <a:lstStyle/>
          <a:p>
            <a:r>
              <a:rPr lang="en-US" dirty="0"/>
              <a:t>We Smell</a:t>
            </a:r>
          </a:p>
        </p:txBody>
      </p:sp>
      <p:sp>
        <p:nvSpPr>
          <p:cNvPr id="3" name="Content Placeholder 2">
            <a:extLst>
              <a:ext uri="{FF2B5EF4-FFF2-40B4-BE49-F238E27FC236}">
                <a16:creationId xmlns:a16="http://schemas.microsoft.com/office/drawing/2014/main" id="{E0703ED3-4C15-389A-9A28-4AF132030922}"/>
              </a:ext>
            </a:extLst>
          </p:cNvPr>
          <p:cNvSpPr>
            <a:spLocks noGrp="1"/>
          </p:cNvSpPr>
          <p:nvPr>
            <p:ph idx="1"/>
          </p:nvPr>
        </p:nvSpPr>
        <p:spPr/>
        <p:txBody>
          <a:bodyPr/>
          <a:lstStyle/>
          <a:p>
            <a:pPr marL="0">
              <a:spcBef>
                <a:spcPts val="0"/>
              </a:spcBef>
              <a:spcAft>
                <a:spcPts val="0"/>
              </a:spcAft>
            </a:pPr>
            <a:r>
              <a:rPr lang="en-US" sz="1800" dirty="0">
                <a:latin typeface="Verdana" panose="020B0604030504040204" pitchFamily="34" charset="0"/>
                <a:ea typeface="Times New Roman" panose="02020603050405020304" pitchFamily="18" charset="0"/>
                <a:cs typeface="Verdana" panose="020B0604030504040204" pitchFamily="34" charset="0"/>
              </a:rPr>
              <a:t>We Smell, Inc. is a manufacturer and wholesaler of perfume. BurnRate.com contracts with We Smell to purchase a quantity of perfume that comprises 90% of We Smell’s total manufacturing capacity for its fiscal year. We Smell contracts with Reliable, Inc. for the remaining 10%. </a:t>
            </a:r>
            <a:r>
              <a:rPr lang="en-US" sz="1800" dirty="0" err="1">
                <a:latin typeface="Verdana" panose="020B0604030504040204" pitchFamily="34" charset="0"/>
                <a:ea typeface="Times New Roman" panose="02020603050405020304" pitchFamily="18" charset="0"/>
                <a:cs typeface="Verdana" panose="020B0604030504040204" pitchFamily="34" charset="0"/>
              </a:rPr>
              <a:t>BurnRate</a:t>
            </a:r>
            <a:r>
              <a:rPr lang="en-US" sz="1800" dirty="0">
                <a:latin typeface="Verdana" panose="020B0604030504040204" pitchFamily="34" charset="0"/>
                <a:ea typeface="Times New Roman" panose="02020603050405020304" pitchFamily="18" charset="0"/>
                <a:cs typeface="Verdana" panose="020B0604030504040204" pitchFamily="34" charset="0"/>
              </a:rPr>
              <a:t> breaches by buying none of the ordered perfume. The day We Smell learns of the breach it is able to contract with Jones and Company to sell it a quantity of perfume that comprises 85% of its total capacity. Jones and Company would not have purchased less than 85%.</a:t>
            </a:r>
            <a:endParaRPr lang="en-US" sz="1800" dirty="0">
              <a:latin typeface="Times New Roman" panose="02020603050405020304" pitchFamily="18" charset="0"/>
              <a:ea typeface="Times New Roman" panose="02020603050405020304" pitchFamily="18" charset="0"/>
            </a:endParaRPr>
          </a:p>
          <a:p>
            <a:pPr marL="0" indent="0">
              <a:spcBef>
                <a:spcPts val="0"/>
              </a:spcBef>
              <a:spcAft>
                <a:spcPts val="0"/>
              </a:spcAft>
              <a:buNone/>
            </a:pPr>
            <a:r>
              <a:rPr lang="en-US" sz="1800" dirty="0">
                <a:latin typeface="Verdana" panose="020B0604030504040204" pitchFamily="34" charset="0"/>
                <a:ea typeface="Times New Roman" panose="02020603050405020304" pitchFamily="18" charset="0"/>
                <a:cs typeface="Verdana" panose="020B0604030504040204" pitchFamily="34" charset="0"/>
              </a:rPr>
              <a:t> </a:t>
            </a:r>
            <a:endParaRPr lang="en-US" sz="1800" dirty="0">
              <a:latin typeface="Times New Roman" panose="02020603050405020304" pitchFamily="18" charset="0"/>
              <a:ea typeface="Times New Roman" panose="02020603050405020304" pitchFamily="18" charset="0"/>
            </a:endParaRPr>
          </a:p>
          <a:p>
            <a:pPr marL="0">
              <a:spcBef>
                <a:spcPts val="0"/>
              </a:spcBef>
              <a:spcAft>
                <a:spcPts val="0"/>
              </a:spcAft>
            </a:pPr>
            <a:r>
              <a:rPr lang="en-US" sz="1800" b="1" dirty="0">
                <a:latin typeface="Verdana" panose="020B0604030504040204" pitchFamily="34" charset="0"/>
                <a:ea typeface="Times New Roman" panose="02020603050405020304" pitchFamily="18" charset="0"/>
                <a:cs typeface="Verdana" panose="020B0604030504040204" pitchFamily="34" charset="0"/>
              </a:rPr>
              <a:t>(a) We Smell is a lost volume seller.</a:t>
            </a:r>
            <a:endParaRPr lang="en-US" sz="1800" dirty="0">
              <a:latin typeface="Times New Roman" panose="02020603050405020304" pitchFamily="18" charset="0"/>
              <a:ea typeface="Times New Roman" panose="02020603050405020304" pitchFamily="18" charset="0"/>
            </a:endParaRPr>
          </a:p>
          <a:p>
            <a:pPr marL="0" indent="0">
              <a:spcBef>
                <a:spcPts val="0"/>
              </a:spcBef>
              <a:spcAft>
                <a:spcPts val="0"/>
              </a:spcAft>
              <a:buNone/>
            </a:pPr>
            <a:r>
              <a:rPr lang="en-US" sz="1800" b="1" dirty="0">
                <a:latin typeface="Verdana" panose="020B0604030504040204" pitchFamily="34" charset="0"/>
                <a:ea typeface="Times New Roman" panose="02020603050405020304" pitchFamily="18" charset="0"/>
                <a:cs typeface="Verdana" panose="020B0604030504040204" pitchFamily="34" charset="0"/>
              </a:rPr>
              <a:t> </a:t>
            </a:r>
            <a:endParaRPr lang="en-US" sz="1800" dirty="0">
              <a:latin typeface="Times New Roman" panose="02020603050405020304" pitchFamily="18" charset="0"/>
              <a:ea typeface="Times New Roman" panose="02020603050405020304" pitchFamily="18" charset="0"/>
            </a:endParaRPr>
          </a:p>
          <a:p>
            <a:pPr marL="0">
              <a:spcBef>
                <a:spcPts val="0"/>
              </a:spcBef>
              <a:spcAft>
                <a:spcPts val="0"/>
              </a:spcAft>
            </a:pPr>
            <a:r>
              <a:rPr lang="en-US" sz="1800" b="1" dirty="0">
                <a:latin typeface="Verdana" panose="020B0604030504040204" pitchFamily="34" charset="0"/>
                <a:ea typeface="Times New Roman" panose="02020603050405020304" pitchFamily="18" charset="0"/>
                <a:cs typeface="Verdana" panose="020B0604030504040204" pitchFamily="34" charset="0"/>
              </a:rPr>
              <a:t>(b) We Smell is not a lost volume seller.  </a:t>
            </a:r>
            <a:endParaRPr lang="en-US" sz="1800" dirty="0">
              <a:latin typeface="Times New Roman" panose="02020603050405020304" pitchFamily="18" charset="0"/>
              <a:ea typeface="Times New Roman" panose="02020603050405020304" pitchFamily="18" charset="0"/>
            </a:endParaRPr>
          </a:p>
          <a:p>
            <a:pPr marL="0" indent="0">
              <a:spcBef>
                <a:spcPts val="0"/>
              </a:spcBef>
              <a:spcAft>
                <a:spcPts val="0"/>
              </a:spcAft>
              <a:buNone/>
            </a:pPr>
            <a:r>
              <a:rPr lang="en-US" sz="1800" dirty="0">
                <a:latin typeface="Verdana" panose="020B0604030504040204" pitchFamily="34" charset="0"/>
                <a:ea typeface="Times New Roman" panose="02020603050405020304" pitchFamily="18" charset="0"/>
                <a:cs typeface="Verdana" panose="020B0604030504040204" pitchFamily="34" charset="0"/>
              </a:rPr>
              <a:t> </a:t>
            </a:r>
            <a:endParaRPr lang="en-US" sz="18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09398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BF41-4F9E-EF3D-D7B4-1CEE1779B325}"/>
              </a:ext>
            </a:extLst>
          </p:cNvPr>
          <p:cNvSpPr>
            <a:spLocks noGrp="1"/>
          </p:cNvSpPr>
          <p:nvPr>
            <p:ph type="title"/>
          </p:nvPr>
        </p:nvSpPr>
        <p:spPr/>
        <p:txBody>
          <a:bodyPr/>
          <a:lstStyle/>
          <a:p>
            <a:r>
              <a:rPr lang="en-US" dirty="0"/>
              <a:t>Tony Tenor</a:t>
            </a:r>
          </a:p>
        </p:txBody>
      </p:sp>
      <p:sp>
        <p:nvSpPr>
          <p:cNvPr id="3" name="Content Placeholder 2">
            <a:extLst>
              <a:ext uri="{FF2B5EF4-FFF2-40B4-BE49-F238E27FC236}">
                <a16:creationId xmlns:a16="http://schemas.microsoft.com/office/drawing/2014/main" id="{59923EB7-74C8-D361-97C5-E25B79BF01AC}"/>
              </a:ext>
            </a:extLst>
          </p:cNvPr>
          <p:cNvSpPr>
            <a:spLocks noGrp="1"/>
          </p:cNvSpPr>
          <p:nvPr>
            <p:ph idx="1"/>
          </p:nvPr>
        </p:nvSpPr>
        <p:spPr>
          <a:xfrm>
            <a:off x="533400" y="990601"/>
            <a:ext cx="11125200" cy="5257799"/>
          </a:xfrm>
        </p:spPr>
        <p:txBody>
          <a:bodyPr/>
          <a:lstStyle/>
          <a:p>
            <a:pPr marL="0">
              <a:spcBef>
                <a:spcPts val="0"/>
              </a:spcBef>
              <a:spcAft>
                <a:spcPts val="0"/>
              </a:spcAft>
            </a:pPr>
            <a:r>
              <a:rPr lang="en-US" sz="2000" dirty="0">
                <a:ea typeface="Times New Roman" panose="02020603050405020304" pitchFamily="18" charset="0"/>
              </a:rPr>
              <a:t>Tony Tenor signs a contract with a movie company for the part of "Mad Dog" in the movie "Invasion of the Frat Boys", a comedy set in Malibu. In the contract, Tony agrees to gain 50 pounds--since the part calls for him to be fat, and he also agrees to learn to speak without his strong New York accent. Tony hires a nutritionist and a speech therapist, and succeeds in gaining weight and losing his accent. However, the company never makes the movie since the city of Malibu denies it a permit to film in Malibu. The Malibu City Council imposes very stringent requirements for issuing such permits. Films showing Malibu have to be "consistent with the image of Malibu as a dignified and quiet upper class community." The Council held that "Invasion of the Frat Boys" was not consistent with this image. After the breach, Tony took a job as a waiter and he spent $1000 in proper mitigation looking for another part in a movie, but was not offered one. Had Tony gotten the movie part, his rich Uncle Fred would have given him $1 million dollars in recognition of Tony’s success.  </a:t>
            </a:r>
          </a:p>
          <a:p>
            <a:pPr marL="0">
              <a:spcBef>
                <a:spcPts val="0"/>
              </a:spcBef>
              <a:spcAft>
                <a:spcPts val="0"/>
              </a:spcAft>
            </a:pPr>
            <a:r>
              <a:rPr lang="en-US" sz="2000" dirty="0">
                <a:ea typeface="Times New Roman" panose="02020603050405020304" pitchFamily="18" charset="0"/>
              </a:rPr>
              <a:t>Choose the continuation that best supports the claim that the $1 loss was not foreseeable by the movie company?</a:t>
            </a:r>
          </a:p>
          <a:p>
            <a:pPr marL="0">
              <a:spcBef>
                <a:spcPts val="0"/>
              </a:spcBef>
              <a:spcAft>
                <a:spcPts val="0"/>
              </a:spcAft>
            </a:pPr>
            <a:r>
              <a:rPr lang="en-US" sz="2000" dirty="0">
                <a:ea typeface="Times New Roman" panose="02020603050405020304" pitchFamily="18" charset="0"/>
              </a:rPr>
              <a:t>(a) The movie company did not know about the $1 million gift. </a:t>
            </a:r>
          </a:p>
          <a:p>
            <a:pPr marL="0">
              <a:spcBef>
                <a:spcPts val="0"/>
              </a:spcBef>
              <a:spcAft>
                <a:spcPts val="0"/>
              </a:spcAft>
            </a:pPr>
            <a:r>
              <a:rPr lang="en-US" sz="2000" dirty="0">
                <a:ea typeface="Times New Roman" panose="02020603050405020304" pitchFamily="18" charset="0"/>
              </a:rPr>
              <a:t>(b) The movie company had no reason to know about the $1 million gift. </a:t>
            </a:r>
          </a:p>
          <a:p>
            <a:pPr marL="0" indent="0">
              <a:spcBef>
                <a:spcPts val="0"/>
              </a:spcBef>
              <a:spcAft>
                <a:spcPts val="0"/>
              </a:spcAft>
              <a:buNone/>
            </a:pPr>
            <a:endParaRPr lang="en-US"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90461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C9936-6688-3B7D-D909-13FE722B1265}"/>
              </a:ext>
            </a:extLst>
          </p:cNvPr>
          <p:cNvSpPr>
            <a:spLocks noGrp="1"/>
          </p:cNvSpPr>
          <p:nvPr>
            <p:ph type="title"/>
          </p:nvPr>
        </p:nvSpPr>
        <p:spPr/>
        <p:txBody>
          <a:bodyPr/>
          <a:lstStyle/>
          <a:p>
            <a:r>
              <a:rPr lang="en-US" dirty="0"/>
              <a:t>F. Lake</a:t>
            </a:r>
          </a:p>
        </p:txBody>
      </p:sp>
      <p:sp>
        <p:nvSpPr>
          <p:cNvPr id="3" name="Content Placeholder 2">
            <a:extLst>
              <a:ext uri="{FF2B5EF4-FFF2-40B4-BE49-F238E27FC236}">
                <a16:creationId xmlns:a16="http://schemas.microsoft.com/office/drawing/2014/main" id="{B8F2E7FF-305D-65CA-EA38-C8300E0F1520}"/>
              </a:ext>
            </a:extLst>
          </p:cNvPr>
          <p:cNvSpPr>
            <a:spLocks noGrp="1"/>
          </p:cNvSpPr>
          <p:nvPr>
            <p:ph idx="1"/>
          </p:nvPr>
        </p:nvSpPr>
        <p:spPr>
          <a:xfrm>
            <a:off x="609600" y="1163637"/>
            <a:ext cx="10972800" cy="4530725"/>
          </a:xfrm>
        </p:spPr>
        <p:txBody>
          <a:bodyPr/>
          <a:lstStyle/>
          <a:p>
            <a:r>
              <a:rPr lang="en-US" sz="2200" dirty="0">
                <a:effectLst/>
                <a:latin typeface="Arial" panose="020B0604020202020204" pitchFamily="34" charset="0"/>
                <a:ea typeface="Times New Roman" panose="02020603050405020304" pitchFamily="18" charset="0"/>
                <a:cs typeface="Arial" panose="020B0604020202020204" pitchFamily="34" charset="0"/>
              </a:rPr>
              <a:t>F. Lake contracts with Fly-U-There charter company to fly him to from Chicago to Los Angeles.  The flight is scheduled for December 1.  On November 20th, F. Lake calls Fly-You-There and says, "Just want to let you know there is a slight possibility that I will have to cancel my reservation."  Fly-U-There does nothing in response.  On November 22nd, F. Lake calls Fly-You-There and says, "I will definitely not be able to show up for the flight on December 1."  In response, as </a:t>
            </a:r>
            <a:r>
              <a:rPr lang="en-US" sz="2200" dirty="0">
                <a:latin typeface="Arial" panose="020B0604020202020204" pitchFamily="34" charset="0"/>
                <a:ea typeface="Times New Roman" panose="02020603050405020304" pitchFamily="18" charset="0"/>
                <a:cs typeface="Arial" panose="020B0604020202020204" pitchFamily="34" charset="0"/>
              </a:rPr>
              <a:t>they have the right to do, </a:t>
            </a:r>
            <a:r>
              <a:rPr lang="en-US" sz="2200" dirty="0">
                <a:effectLst/>
                <a:latin typeface="Arial" panose="020B0604020202020204" pitchFamily="34" charset="0"/>
                <a:ea typeface="Times New Roman" panose="02020603050405020304" pitchFamily="18" charset="0"/>
                <a:cs typeface="Arial" panose="020B0604020202020204" pitchFamily="34" charset="0"/>
              </a:rPr>
              <a:t>Fly-U-There cancels the reservation and immediately makes another contract with Stanley Stable; this contract involves the plane Fly-U-There had reserved for F. Lake.  F. Lake calls Fly-U-There on November 23rd and says, "I have changed my mind.  Our contract is back on."  He is irate when Fly-U-There says they cannot provide him with a plane, having chartered all their available planes.  They do not fly F. Lake to Los Angeles on December 1 even though F. Lake shows up ready to fly.</a:t>
            </a:r>
            <a:endParaRPr lang="en-US" sz="2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2200" dirty="0"/>
              <a:t>F. Lake will succeed in a promissory estoppel case against Fly-U-There.</a:t>
            </a:r>
          </a:p>
          <a:p>
            <a:r>
              <a:rPr lang="en-US" sz="2200" dirty="0"/>
              <a:t>(a) Yes </a:t>
            </a:r>
          </a:p>
          <a:p>
            <a:r>
              <a:rPr lang="en-US" sz="2200" dirty="0"/>
              <a:t>(b) No</a:t>
            </a:r>
          </a:p>
        </p:txBody>
      </p:sp>
    </p:spTree>
    <p:extLst>
      <p:ext uri="{BB962C8B-B14F-4D97-AF65-F5344CB8AC3E}">
        <p14:creationId xmlns:p14="http://schemas.microsoft.com/office/powerpoint/2010/main" val="692440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E409B-AB24-AA07-8289-A3A55F1B9C1C}"/>
              </a:ext>
            </a:extLst>
          </p:cNvPr>
          <p:cNvSpPr>
            <a:spLocks noGrp="1"/>
          </p:cNvSpPr>
          <p:nvPr>
            <p:ph type="title"/>
          </p:nvPr>
        </p:nvSpPr>
        <p:spPr/>
        <p:txBody>
          <a:bodyPr/>
          <a:lstStyle/>
          <a:p>
            <a:r>
              <a:rPr lang="en-US" dirty="0"/>
              <a:t>Brussel Sprouts</a:t>
            </a:r>
          </a:p>
        </p:txBody>
      </p:sp>
      <p:sp>
        <p:nvSpPr>
          <p:cNvPr id="3" name="Content Placeholder 2">
            <a:extLst>
              <a:ext uri="{FF2B5EF4-FFF2-40B4-BE49-F238E27FC236}">
                <a16:creationId xmlns:a16="http://schemas.microsoft.com/office/drawing/2014/main" id="{60ED8C80-FC8F-1D55-FD50-931FBE401890}"/>
              </a:ext>
            </a:extLst>
          </p:cNvPr>
          <p:cNvSpPr>
            <a:spLocks noGrp="1"/>
          </p:cNvSpPr>
          <p:nvPr>
            <p:ph idx="1"/>
          </p:nvPr>
        </p:nvSpPr>
        <p:spPr/>
        <p:txBody>
          <a:bodyPr/>
          <a:lstStyle/>
          <a:p>
            <a:r>
              <a:rPr lang="en-US" sz="2400" dirty="0">
                <a:ea typeface="Times New Roman" panose="02020603050405020304" pitchFamily="18" charset="0"/>
                <a:cs typeface="Times New Roman" panose="02020603050405020304" pitchFamily="18" charset="0"/>
              </a:rPr>
              <a:t>Steve </a:t>
            </a:r>
            <a:r>
              <a:rPr lang="en-US" sz="2400" dirty="0" err="1">
                <a:ea typeface="Times New Roman" panose="02020603050405020304" pitchFamily="18" charset="0"/>
                <a:cs typeface="Times New Roman" panose="02020603050405020304" pitchFamily="18" charset="0"/>
              </a:rPr>
              <a:t>Sowle</a:t>
            </a:r>
            <a:r>
              <a:rPr lang="en-US" sz="2400" dirty="0">
                <a:ea typeface="Times New Roman" panose="02020603050405020304" pitchFamily="18" charset="0"/>
                <a:cs typeface="Times New Roman" panose="02020603050405020304" pitchFamily="18" charset="0"/>
              </a:rPr>
              <a:t>, owner of the restaurant Vegetable </a:t>
            </a:r>
            <a:r>
              <a:rPr lang="en-US" sz="2400">
                <a:ea typeface="Times New Roman" panose="02020603050405020304" pitchFamily="18" charset="0"/>
                <a:cs typeface="Times New Roman" panose="02020603050405020304" pitchFamily="18" charset="0"/>
              </a:rPr>
              <a:t>Sowle, </a:t>
            </a:r>
            <a:r>
              <a:rPr lang="en-US" sz="2400" dirty="0">
                <a:ea typeface="Times New Roman" panose="02020603050405020304" pitchFamily="18" charset="0"/>
                <a:cs typeface="Times New Roman" panose="02020603050405020304" pitchFamily="18" charset="0"/>
              </a:rPr>
              <a:t>enters into a contract to buy Brussel sprouts from Andrew Marvell. </a:t>
            </a:r>
            <a:r>
              <a:rPr lang="en-US" sz="2400" dirty="0">
                <a:effectLst/>
                <a:ea typeface="Times New Roman" panose="02020603050405020304" pitchFamily="18" charset="0"/>
                <a:cs typeface="Times New Roman" panose="02020603050405020304" pitchFamily="18" charset="0"/>
              </a:rPr>
              <a:t>Marvell grows Brussel sprouts on his farm in Monterey County, California. Unfortunately, before Marvell can harvest the sprouts to send them to </a:t>
            </a:r>
            <a:r>
              <a:rPr lang="en-US" sz="2400" dirty="0" err="1">
                <a:effectLst/>
                <a:ea typeface="Times New Roman" panose="02020603050405020304" pitchFamily="18" charset="0"/>
                <a:cs typeface="Times New Roman" panose="02020603050405020304" pitchFamily="18" charset="0"/>
              </a:rPr>
              <a:t>Sowle</a:t>
            </a:r>
            <a:r>
              <a:rPr lang="en-US" sz="2400" dirty="0">
                <a:effectLst/>
                <a:ea typeface="Times New Roman" panose="02020603050405020304" pitchFamily="18" charset="0"/>
                <a:cs typeface="Times New Roman" panose="02020603050405020304" pitchFamily="18" charset="0"/>
              </a:rPr>
              <a:t> a small private plane, suffering from engine trouble and very far off course (planes do not normally fly over his fields), crashes into his fields and destroys </a:t>
            </a:r>
            <a:r>
              <a:rPr lang="en-US" sz="2400" dirty="0">
                <a:ea typeface="Times New Roman" panose="02020603050405020304" pitchFamily="18" charset="0"/>
                <a:cs typeface="Times New Roman" panose="02020603050405020304" pitchFamily="18" charset="0"/>
              </a:rPr>
              <a:t>all the </a:t>
            </a:r>
            <a:r>
              <a:rPr lang="en-US" sz="2400" dirty="0">
                <a:effectLst/>
                <a:ea typeface="Times New Roman" panose="02020603050405020304" pitchFamily="18" charset="0"/>
                <a:cs typeface="Times New Roman" panose="02020603050405020304" pitchFamily="18" charset="0"/>
              </a:rPr>
              <a:t>sprouts. As a result, Marvell fails to deliver the sprouts.</a:t>
            </a:r>
          </a:p>
          <a:p>
            <a:r>
              <a:rPr lang="en-US" sz="2400" dirty="0">
                <a:ea typeface="Times New Roman" panose="02020603050405020304" pitchFamily="18" charset="0"/>
                <a:cs typeface="Times New Roman" panose="02020603050405020304" pitchFamily="18" charset="0"/>
              </a:rPr>
              <a:t>Marvell’s failure to deliver the sprouts as a result of the plane crash was the sort of loss that could happen in the ordinary course of things.</a:t>
            </a:r>
          </a:p>
          <a:p>
            <a:r>
              <a:rPr lang="en-US" sz="2400" dirty="0">
                <a:effectLst/>
                <a:ea typeface="Times New Roman" panose="02020603050405020304" pitchFamily="18" charset="0"/>
                <a:cs typeface="Times New Roman" panose="02020603050405020304" pitchFamily="18" charset="0"/>
              </a:rPr>
              <a:t>(a) Yes</a:t>
            </a:r>
          </a:p>
          <a:p>
            <a:r>
              <a:rPr lang="en-US" sz="2400" dirty="0">
                <a:effectLst/>
                <a:ea typeface="Times New Roman" panose="02020603050405020304" pitchFamily="18" charset="0"/>
                <a:cs typeface="Times New Roman" panose="02020603050405020304" pitchFamily="18" charset="0"/>
              </a:rPr>
              <a:t>(b) No</a:t>
            </a:r>
            <a:endParaRPr lang="en-US" sz="18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1308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4BA7B-B166-8C53-71ED-B80F3A393DA2}"/>
              </a:ext>
            </a:extLst>
          </p:cNvPr>
          <p:cNvSpPr>
            <a:spLocks noGrp="1"/>
          </p:cNvSpPr>
          <p:nvPr>
            <p:ph type="title"/>
          </p:nvPr>
        </p:nvSpPr>
        <p:spPr/>
        <p:txBody>
          <a:bodyPr/>
          <a:lstStyle/>
          <a:p>
            <a:r>
              <a:rPr lang="en-US" dirty="0"/>
              <a:t>Levels of Description</a:t>
            </a:r>
          </a:p>
        </p:txBody>
      </p:sp>
      <p:sp>
        <p:nvSpPr>
          <p:cNvPr id="3" name="Content Placeholder 2">
            <a:extLst>
              <a:ext uri="{FF2B5EF4-FFF2-40B4-BE49-F238E27FC236}">
                <a16:creationId xmlns:a16="http://schemas.microsoft.com/office/drawing/2014/main" id="{F05B8125-C720-693E-0556-EC61FD1E2DFA}"/>
              </a:ext>
            </a:extLst>
          </p:cNvPr>
          <p:cNvSpPr>
            <a:spLocks noGrp="1"/>
          </p:cNvSpPr>
          <p:nvPr>
            <p:ph idx="1"/>
          </p:nvPr>
        </p:nvSpPr>
        <p:spPr/>
        <p:txBody>
          <a:bodyPr/>
          <a:lstStyle/>
          <a:p>
            <a:r>
              <a:rPr lang="en-US" dirty="0"/>
              <a:t>For target practice, Alice tapes a paper target on a metal plate attached to a tree. </a:t>
            </a:r>
          </a:p>
          <a:p>
            <a:r>
              <a:rPr lang="en-US" dirty="0"/>
              <a:t>A bullet ricochets and hits Bob. </a:t>
            </a:r>
          </a:p>
          <a:p>
            <a:r>
              <a:rPr lang="en-US" dirty="0"/>
              <a:t>A bullet ricochets bounces off a tree limb and hits Bob. </a:t>
            </a:r>
          </a:p>
          <a:p>
            <a:r>
              <a:rPr lang="en-US" dirty="0"/>
              <a:t>A bullet ricochets bounces off a tree limb, glances off the roof of a car, and hits Bob.</a:t>
            </a:r>
          </a:p>
          <a:p>
            <a:r>
              <a:rPr lang="en-US" dirty="0"/>
              <a:t>A bullet ricochets bounces off a tree limb, glances off the roof of a car, bounces off a </a:t>
            </a:r>
            <a:r>
              <a:rPr lang="en-US"/>
              <a:t>stop sign, and </a:t>
            </a:r>
            <a:r>
              <a:rPr lang="en-US" dirty="0"/>
              <a:t>hits Bob.</a:t>
            </a:r>
          </a:p>
          <a:p>
            <a:endParaRPr lang="en-US" dirty="0"/>
          </a:p>
        </p:txBody>
      </p:sp>
    </p:spTree>
    <p:extLst>
      <p:ext uri="{BB962C8B-B14F-4D97-AF65-F5344CB8AC3E}">
        <p14:creationId xmlns:p14="http://schemas.microsoft.com/office/powerpoint/2010/main" val="1779516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0D47B-7731-D6F0-26C2-49F1040F9BA3}"/>
              </a:ext>
            </a:extLst>
          </p:cNvPr>
          <p:cNvSpPr>
            <a:spLocks noGrp="1"/>
          </p:cNvSpPr>
          <p:nvPr>
            <p:ph type="title"/>
          </p:nvPr>
        </p:nvSpPr>
        <p:spPr/>
        <p:txBody>
          <a:bodyPr/>
          <a:lstStyle/>
          <a:p>
            <a:r>
              <a:rPr lang="en-US" dirty="0"/>
              <a:t>The Chapel Bells</a:t>
            </a:r>
          </a:p>
        </p:txBody>
      </p:sp>
      <p:sp>
        <p:nvSpPr>
          <p:cNvPr id="3" name="Content Placeholder 2">
            <a:extLst>
              <a:ext uri="{FF2B5EF4-FFF2-40B4-BE49-F238E27FC236}">
                <a16:creationId xmlns:a16="http://schemas.microsoft.com/office/drawing/2014/main" id="{95DF4877-3683-BEE9-0590-2B8128790230}"/>
              </a:ext>
            </a:extLst>
          </p:cNvPr>
          <p:cNvSpPr>
            <a:spLocks noGrp="1"/>
          </p:cNvSpPr>
          <p:nvPr>
            <p:ph idx="1"/>
          </p:nvPr>
        </p:nvSpPr>
        <p:spPr/>
        <p:txBody>
          <a:bodyPr/>
          <a:lstStyle/>
          <a:p>
            <a:pPr marL="0">
              <a:spcBef>
                <a:spcPts val="0"/>
              </a:spcBef>
              <a:spcAft>
                <a:spcPts val="0"/>
              </a:spcAft>
            </a:pPr>
            <a:r>
              <a:rPr lang="en-US" sz="1800" dirty="0">
                <a:latin typeface="Verdana" panose="020B0604030504040204" pitchFamily="34" charset="0"/>
                <a:ea typeface="Times New Roman" panose="02020603050405020304" pitchFamily="18" charset="0"/>
                <a:cs typeface="Verdana" panose="020B0604030504040204" pitchFamily="34" charset="0"/>
              </a:rPr>
              <a:t>The Chapel Bells, a band, contracted with McBride to provide music for her wedding.  The Bells were to play from 8:00 pm to midnight.  The price agreed on was $295.  McBride paid The Bells a $65 deposit.  The Bells showed up at 10pm and played to Midnight.  McBride refused to pay the Bells any of the remaining $230 of the agreed on price.  The cost of the wedding was 20,643.59.</a:t>
            </a:r>
            <a:endParaRPr lang="en-US" sz="1800" dirty="0">
              <a:latin typeface="Times New Roman" panose="02020603050405020304" pitchFamily="18" charset="0"/>
              <a:ea typeface="Times New Roman" panose="02020603050405020304" pitchFamily="18" charset="0"/>
            </a:endParaRPr>
          </a:p>
          <a:p>
            <a:pPr marL="0">
              <a:spcBef>
                <a:spcPts val="0"/>
              </a:spcBef>
              <a:spcAft>
                <a:spcPts val="0"/>
              </a:spcAft>
            </a:pPr>
            <a:r>
              <a:rPr lang="en-US" sz="1800" dirty="0">
                <a:latin typeface="Verdana" panose="020B0604030504040204" pitchFamily="34" charset="0"/>
                <a:ea typeface="Times New Roman" panose="02020603050405020304" pitchFamily="18" charset="0"/>
                <a:cs typeface="Verdana" panose="020B0604030504040204" pitchFamily="34" charset="0"/>
              </a:rPr>
              <a:t> </a:t>
            </a:r>
            <a:endParaRPr lang="en-US" sz="1800" dirty="0">
              <a:latin typeface="Times New Roman" panose="02020603050405020304" pitchFamily="18" charset="0"/>
              <a:ea typeface="Times New Roman" panose="02020603050405020304" pitchFamily="18" charset="0"/>
            </a:endParaRPr>
          </a:p>
          <a:p>
            <a:pPr marL="0">
              <a:spcBef>
                <a:spcPts val="0"/>
              </a:spcBef>
              <a:spcAft>
                <a:spcPts val="0"/>
              </a:spcAft>
            </a:pPr>
            <a:r>
              <a:rPr lang="en-US" sz="1800" b="1" dirty="0">
                <a:latin typeface="Verdana" panose="020B0604030504040204" pitchFamily="34" charset="0"/>
                <a:ea typeface="Times New Roman" panose="02020603050405020304" pitchFamily="18" charset="0"/>
                <a:cs typeface="Verdana" panose="020B0604030504040204" pitchFamily="34" charset="0"/>
              </a:rPr>
              <a:t>(a) McBride is entitled to the difference in value between a wedding with music by the Bells from 8pm to Midnight and a wedding with music by the Bells from 10pm to Midnight.</a:t>
            </a:r>
            <a:endParaRPr lang="en-US" sz="1800" dirty="0">
              <a:latin typeface="Times New Roman" panose="02020603050405020304" pitchFamily="18" charset="0"/>
              <a:ea typeface="Times New Roman" panose="02020603050405020304" pitchFamily="18" charset="0"/>
            </a:endParaRPr>
          </a:p>
          <a:p>
            <a:pPr marL="0">
              <a:spcBef>
                <a:spcPts val="0"/>
              </a:spcBef>
              <a:spcAft>
                <a:spcPts val="0"/>
              </a:spcAft>
            </a:pPr>
            <a:r>
              <a:rPr lang="en-US" sz="1800" b="1" dirty="0">
                <a:latin typeface="Verdana" panose="020B0604030504040204" pitchFamily="34" charset="0"/>
                <a:ea typeface="Times New Roman" panose="02020603050405020304" pitchFamily="18" charset="0"/>
                <a:cs typeface="Verdana" panose="020B0604030504040204" pitchFamily="34" charset="0"/>
              </a:rPr>
              <a:t> </a:t>
            </a:r>
            <a:endParaRPr lang="en-US" sz="1800" dirty="0">
              <a:latin typeface="Times New Roman" panose="02020603050405020304" pitchFamily="18" charset="0"/>
              <a:ea typeface="Times New Roman" panose="02020603050405020304" pitchFamily="18" charset="0"/>
            </a:endParaRPr>
          </a:p>
          <a:p>
            <a:pPr marL="0">
              <a:spcBef>
                <a:spcPts val="0"/>
              </a:spcBef>
              <a:spcAft>
                <a:spcPts val="0"/>
              </a:spcAft>
            </a:pPr>
            <a:r>
              <a:rPr lang="en-US" sz="1800" b="1" dirty="0">
                <a:latin typeface="Verdana" panose="020B0604030504040204" pitchFamily="34" charset="0"/>
                <a:ea typeface="Times New Roman" panose="02020603050405020304" pitchFamily="18" charset="0"/>
                <a:cs typeface="Verdana" panose="020B0604030504040204" pitchFamily="34" charset="0"/>
              </a:rPr>
              <a:t>(b) McBride is entitled to </a:t>
            </a:r>
            <a:r>
              <a:rPr lang="en-US" sz="1800" b="1">
                <a:latin typeface="Verdana" panose="020B0604030504040204" pitchFamily="34" charset="0"/>
                <a:ea typeface="Times New Roman" panose="02020603050405020304" pitchFamily="18" charset="0"/>
                <a:cs typeface="Verdana" panose="020B0604030504040204" pitchFamily="34" charset="0"/>
              </a:rPr>
              <a:t>$20,643.59</a:t>
            </a:r>
            <a:r>
              <a:rPr lang="en-US" sz="1800" b="1" dirty="0">
                <a:latin typeface="Verdana" panose="020B0604030504040204" pitchFamily="34" charset="0"/>
                <a:ea typeface="Times New Roman" panose="02020603050405020304" pitchFamily="18" charset="0"/>
                <a:cs typeface="Verdana" panose="020B0604030504040204" pitchFamily="34" charset="0"/>
              </a:rPr>
              <a:t>.</a:t>
            </a:r>
            <a:endParaRPr lang="en-US" sz="18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29805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AC928-40C4-BB94-FE56-B63D22EDA684}"/>
              </a:ext>
            </a:extLst>
          </p:cNvPr>
          <p:cNvSpPr>
            <a:spLocks noGrp="1"/>
          </p:cNvSpPr>
          <p:nvPr>
            <p:ph type="title"/>
          </p:nvPr>
        </p:nvSpPr>
        <p:spPr>
          <a:xfrm>
            <a:off x="533400" y="277814"/>
            <a:ext cx="9677400" cy="788987"/>
          </a:xfrm>
        </p:spPr>
        <p:txBody>
          <a:bodyPr/>
          <a:lstStyle/>
          <a:p>
            <a:r>
              <a:rPr lang="en-US" dirty="0"/>
              <a:t>U Sail, We Ship</a:t>
            </a:r>
          </a:p>
        </p:txBody>
      </p:sp>
      <p:sp>
        <p:nvSpPr>
          <p:cNvPr id="3" name="Content Placeholder 2">
            <a:extLst>
              <a:ext uri="{FF2B5EF4-FFF2-40B4-BE49-F238E27FC236}">
                <a16:creationId xmlns:a16="http://schemas.microsoft.com/office/drawing/2014/main" id="{359621F5-003C-C476-AF65-DDE03D87DC33}"/>
              </a:ext>
            </a:extLst>
          </p:cNvPr>
          <p:cNvSpPr>
            <a:spLocks noGrp="1"/>
          </p:cNvSpPr>
          <p:nvPr>
            <p:ph idx="1"/>
          </p:nvPr>
        </p:nvSpPr>
        <p:spPr>
          <a:xfrm>
            <a:off x="609600" y="914400"/>
            <a:ext cx="11277600" cy="5181600"/>
          </a:xfrm>
        </p:spPr>
        <p:txBody>
          <a:bodyPr/>
          <a:lstStyle/>
          <a:p>
            <a:r>
              <a:rPr lang="en-US" sz="2000" dirty="0">
                <a:ea typeface="Times New Roman" panose="02020603050405020304" pitchFamily="18" charset="0"/>
                <a:cs typeface="Arial" panose="020B0604020202020204" pitchFamily="34" charset="0"/>
              </a:rPr>
              <a:t>Jones races sailboats professionally. North Sails has hired him for a promotion of their sails.  The promotion involves Jones sailing his boat on Lake Geneva, Wisconsin. Jones hires "U Sail, We Ship" to transport his boat from Los Angeles to Lake Geneva. The normal transport time is a week--which means the boat will arrive in Lake Geneva one day before the promotion.  However, an unexpected Spring snowstorm in the Rockies delays the "U Sail '</a:t>
            </a:r>
            <a:r>
              <a:rPr lang="en-US" sz="2000" dirty="0" err="1">
                <a:ea typeface="Times New Roman" panose="02020603050405020304" pitchFamily="18" charset="0"/>
                <a:cs typeface="Arial" panose="020B0604020202020204" pitchFamily="34" charset="0"/>
              </a:rPr>
              <a:t>em</a:t>
            </a:r>
            <a:r>
              <a:rPr lang="en-US" sz="2000" dirty="0">
                <a:ea typeface="Times New Roman" panose="02020603050405020304" pitchFamily="18" charset="0"/>
                <a:cs typeface="Arial" panose="020B0604020202020204" pitchFamily="34" charset="0"/>
              </a:rPr>
              <a:t>, We Ship '</a:t>
            </a:r>
            <a:r>
              <a:rPr lang="en-US" sz="2000" dirty="0" err="1">
                <a:ea typeface="Times New Roman" panose="02020603050405020304" pitchFamily="18" charset="0"/>
                <a:cs typeface="Arial" panose="020B0604020202020204" pitchFamily="34" charset="0"/>
              </a:rPr>
              <a:t>em</a:t>
            </a:r>
            <a:r>
              <a:rPr lang="en-US" sz="2000" dirty="0">
                <a:ea typeface="Times New Roman" panose="02020603050405020304" pitchFamily="18" charset="0"/>
                <a:cs typeface="Arial" panose="020B0604020202020204" pitchFamily="34" charset="0"/>
              </a:rPr>
              <a:t>" truck towing the boat, and the boat arrives in Lake Geneva the day after the promotion.  Jones was unable to take part in the promotion and, as a result, lost the $50,000 that North would have paid him.  Jones did not tell the shipping company that he faced such a loss.  The shipping company frequently ships boats for professional sailors, and is well aware that, in such cases, any delay can mean a considerable loss of money. "U Sail, We Ship" was well aware that Jones was a famous professional sailor.</a:t>
            </a:r>
            <a:endParaRPr lang="en-US" sz="2000" dirty="0">
              <a:ea typeface="Times New Roman" panose="02020603050405020304" pitchFamily="18" charset="0"/>
              <a:cs typeface="Times New Roman" panose="02020603050405020304" pitchFamily="18" charset="0"/>
            </a:endParaRPr>
          </a:p>
          <a:p>
            <a:r>
              <a:rPr lang="en-US" sz="2000" dirty="0">
                <a:ea typeface="Times New Roman" panose="02020603050405020304" pitchFamily="18" charset="0"/>
                <a:cs typeface="Arial" panose="020B0604020202020204" pitchFamily="34" charset="0"/>
              </a:rPr>
              <a:t>(a) "U Sail, We Ship“ is liable for Jones’s losses if the losses happened in the ordinary course of things. </a:t>
            </a:r>
          </a:p>
          <a:p>
            <a:r>
              <a:rPr lang="en-US" sz="2000" dirty="0">
                <a:ea typeface="Times New Roman" panose="02020603050405020304" pitchFamily="18" charset="0"/>
                <a:cs typeface="Arial" panose="020B0604020202020204" pitchFamily="34" charset="0"/>
              </a:rPr>
              <a:t>(b) Jones bears the losses if the losses were not the type that would happen in the ordinary course of things.</a:t>
            </a:r>
          </a:p>
          <a:p>
            <a:r>
              <a:rPr lang="en-US" sz="2000" dirty="0">
                <a:ea typeface="Times New Roman" panose="02020603050405020304" pitchFamily="18" charset="0"/>
                <a:cs typeface="Arial" panose="020B0604020202020204" pitchFamily="34" charset="0"/>
              </a:rPr>
              <a:t>(c) Both (a) and (b)</a:t>
            </a:r>
          </a:p>
          <a:p>
            <a:endParaRPr lang="en-US" sz="2000" dirty="0"/>
          </a:p>
        </p:txBody>
      </p:sp>
    </p:spTree>
    <p:extLst>
      <p:ext uri="{BB962C8B-B14F-4D97-AF65-F5344CB8AC3E}">
        <p14:creationId xmlns:p14="http://schemas.microsoft.com/office/powerpoint/2010/main" val="521431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91015-B612-B7DC-54AD-9D215C8B0F6B}"/>
              </a:ext>
            </a:extLst>
          </p:cNvPr>
          <p:cNvSpPr>
            <a:spLocks noGrp="1"/>
          </p:cNvSpPr>
          <p:nvPr>
            <p:ph type="title"/>
          </p:nvPr>
        </p:nvSpPr>
        <p:spPr/>
        <p:txBody>
          <a:bodyPr/>
          <a:lstStyle/>
          <a:p>
            <a:r>
              <a:rPr lang="en-US" dirty="0"/>
              <a:t>Pomegranate Computers</a:t>
            </a:r>
          </a:p>
        </p:txBody>
      </p:sp>
      <p:sp>
        <p:nvSpPr>
          <p:cNvPr id="3" name="Content Placeholder 2">
            <a:extLst>
              <a:ext uri="{FF2B5EF4-FFF2-40B4-BE49-F238E27FC236}">
                <a16:creationId xmlns:a16="http://schemas.microsoft.com/office/drawing/2014/main" id="{BEA6074A-65CA-1A31-71CC-26AD2B7C6091}"/>
              </a:ext>
            </a:extLst>
          </p:cNvPr>
          <p:cNvSpPr>
            <a:spLocks noGrp="1"/>
          </p:cNvSpPr>
          <p:nvPr>
            <p:ph idx="1"/>
          </p:nvPr>
        </p:nvSpPr>
        <p:spPr>
          <a:xfrm>
            <a:off x="611875" y="1219200"/>
            <a:ext cx="10972800" cy="5360986"/>
          </a:xfrm>
        </p:spPr>
        <p:txBody>
          <a:bodyPr/>
          <a:lstStyle/>
          <a:p>
            <a:pPr marL="0" marR="0">
              <a:spcBef>
                <a:spcPts val="0"/>
              </a:spcBef>
              <a:spcAft>
                <a:spcPts val="0"/>
              </a:spcAft>
            </a:pPr>
            <a:r>
              <a:rPr lang="en-US" sz="2400" dirty="0">
                <a:effectLst/>
                <a:ea typeface="Calibri" panose="020F0502020204030204" pitchFamily="34" charset="0"/>
                <a:cs typeface="Times New Roman" panose="02020603050405020304" pitchFamily="18" charset="0"/>
              </a:rPr>
              <a:t>Pomegranate computers, located in Los Angeles, has developed a breakthrough design in computer monitors, the Hades series. They plan to display it at the Winter Computer Trade Show in Chicago (they do not intend to sell any monitors there). They hire Olympus Express, a transportation company, to deliver the monitor and related equipment to Chicago in time for the show. Olympus delivers everything but the monitor, which somehow slipped through the cracks and disappeared as if swallowed up by the earth. Without the monitor, Pomegranate's attendance at the show is pointless. Pomegranate spent $5000 in preparing to go to the show and display the monitor. Assume Pomegranate would have made some sales as a result of exhibiting at the trade show. The lost sales were reasonably foreseeable at the time of contracting as a result of a failure to deliver.  </a:t>
            </a:r>
          </a:p>
          <a:p>
            <a:pPr marL="0" marR="0" indent="0">
              <a:spcBef>
                <a:spcPts val="0"/>
              </a:spcBef>
              <a:spcAft>
                <a:spcPts val="0"/>
              </a:spcAft>
              <a:buNone/>
            </a:pPr>
            <a:r>
              <a:rPr lang="en-US" sz="2400" dirty="0">
                <a:effectLst/>
                <a:ea typeface="Calibri" panose="020F0502020204030204" pitchFamily="34" charset="0"/>
                <a:cs typeface="Times New Roman" panose="02020603050405020304" pitchFamily="18" charset="0"/>
              </a:rPr>
              <a:t>(a) True </a:t>
            </a:r>
          </a:p>
          <a:p>
            <a:pPr marL="0" marR="0" indent="0">
              <a:spcBef>
                <a:spcPts val="0"/>
              </a:spcBef>
              <a:spcAft>
                <a:spcPts val="0"/>
              </a:spcAft>
              <a:buNone/>
            </a:pPr>
            <a:r>
              <a:rPr lang="en-US" sz="2400" dirty="0">
                <a:effectLst/>
                <a:ea typeface="Calibri" panose="020F0502020204030204" pitchFamily="34" charset="0"/>
                <a:cs typeface="Times New Roman" panose="02020603050405020304" pitchFamily="18" charset="0"/>
              </a:rPr>
              <a:t>(b) False</a:t>
            </a:r>
          </a:p>
          <a:p>
            <a:endParaRPr lang="en-US" dirty="0"/>
          </a:p>
        </p:txBody>
      </p:sp>
    </p:spTree>
    <p:extLst>
      <p:ext uri="{BB962C8B-B14F-4D97-AF65-F5344CB8AC3E}">
        <p14:creationId xmlns:p14="http://schemas.microsoft.com/office/powerpoint/2010/main" val="2846773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59B2-6264-CF4A-F8F7-4609A3DFF2A2}"/>
              </a:ext>
            </a:extLst>
          </p:cNvPr>
          <p:cNvSpPr>
            <a:spLocks noGrp="1"/>
          </p:cNvSpPr>
          <p:nvPr>
            <p:ph type="title"/>
          </p:nvPr>
        </p:nvSpPr>
        <p:spPr/>
        <p:txBody>
          <a:bodyPr/>
          <a:lstStyle/>
          <a:p>
            <a:r>
              <a:rPr lang="en-US" dirty="0"/>
              <a:t>The </a:t>
            </a:r>
            <a:r>
              <a:rPr lang="en-US"/>
              <a:t>Defective House</a:t>
            </a:r>
          </a:p>
        </p:txBody>
      </p:sp>
      <p:sp>
        <p:nvSpPr>
          <p:cNvPr id="3" name="Content Placeholder 2">
            <a:extLst>
              <a:ext uri="{FF2B5EF4-FFF2-40B4-BE49-F238E27FC236}">
                <a16:creationId xmlns:a16="http://schemas.microsoft.com/office/drawing/2014/main" id="{FF3C402A-5ABE-9299-674C-3DD590EAFE9A}"/>
              </a:ext>
            </a:extLst>
          </p:cNvPr>
          <p:cNvSpPr>
            <a:spLocks noGrp="1"/>
          </p:cNvSpPr>
          <p:nvPr>
            <p:ph idx="1"/>
          </p:nvPr>
        </p:nvSpPr>
        <p:spPr/>
        <p:txBody>
          <a:bodyPr/>
          <a:lstStyle/>
          <a:p>
            <a:r>
              <a:rPr lang="en-US" dirty="0"/>
              <a:t>Smith contacts with Jones for Jones to build Smith a house for which Smith promises to pay $1,000,000. The house Jones builds is defective and has a market value of $750,000. Smith refuses to pay any part of the $1,000,000. </a:t>
            </a:r>
          </a:p>
          <a:p>
            <a:r>
              <a:rPr lang="en-US" dirty="0"/>
              <a:t>(a) Smith’s expectation damages are $250,000. </a:t>
            </a:r>
          </a:p>
          <a:p>
            <a:r>
              <a:rPr lang="en-US" dirty="0"/>
              <a:t>(b) Jones’s expectation damages are $1,000,000. </a:t>
            </a:r>
          </a:p>
          <a:p>
            <a:r>
              <a:rPr lang="en-US" dirty="0"/>
              <a:t>(</a:t>
            </a:r>
            <a:r>
              <a:rPr lang="en-US"/>
              <a:t>c) Both (a) and (b).</a:t>
            </a:r>
            <a:endParaRPr lang="en-US" dirty="0"/>
          </a:p>
        </p:txBody>
      </p:sp>
    </p:spTree>
    <p:extLst>
      <p:ext uri="{BB962C8B-B14F-4D97-AF65-F5344CB8AC3E}">
        <p14:creationId xmlns:p14="http://schemas.microsoft.com/office/powerpoint/2010/main" val="1556319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7565E-EFD9-1B07-7F04-48F826B159CF}"/>
              </a:ext>
            </a:extLst>
          </p:cNvPr>
          <p:cNvSpPr>
            <a:spLocks noGrp="1"/>
          </p:cNvSpPr>
          <p:nvPr>
            <p:ph type="title"/>
          </p:nvPr>
        </p:nvSpPr>
        <p:spPr>
          <a:xfrm>
            <a:off x="609600" y="243695"/>
            <a:ext cx="10972800" cy="1139825"/>
          </a:xfrm>
        </p:spPr>
        <p:txBody>
          <a:bodyPr/>
          <a:lstStyle/>
          <a:p>
            <a:r>
              <a:rPr lang="en-US" dirty="0"/>
              <a:t>Wild Vinyl</a:t>
            </a:r>
          </a:p>
        </p:txBody>
      </p:sp>
      <p:sp>
        <p:nvSpPr>
          <p:cNvPr id="3" name="Content Placeholder 2">
            <a:extLst>
              <a:ext uri="{FF2B5EF4-FFF2-40B4-BE49-F238E27FC236}">
                <a16:creationId xmlns:a16="http://schemas.microsoft.com/office/drawing/2014/main" id="{CBA564BA-D1B3-2522-1D05-DD524807D893}"/>
              </a:ext>
            </a:extLst>
          </p:cNvPr>
          <p:cNvSpPr>
            <a:spLocks noGrp="1"/>
          </p:cNvSpPr>
          <p:nvPr>
            <p:ph idx="1"/>
          </p:nvPr>
        </p:nvSpPr>
        <p:spPr/>
        <p:txBody>
          <a:bodyPr/>
          <a:lstStyle/>
          <a:p>
            <a:pPr marL="0" marR="0">
              <a:spcBef>
                <a:spcPts val="0"/>
              </a:spcBef>
              <a:spcAft>
                <a:spcPts val="0"/>
              </a:spcAft>
            </a:pPr>
            <a:r>
              <a:rPr lang="en-US" sz="2200" dirty="0">
                <a:effectLst/>
                <a:ea typeface="Times New Roman" panose="02020603050405020304" pitchFamily="18" charset="0"/>
                <a:cs typeface="Verdana" panose="020B0604030504040204" pitchFamily="34" charset="0"/>
              </a:rPr>
              <a:t>Steve “The Soul Man” </a:t>
            </a:r>
            <a:r>
              <a:rPr lang="en-US" sz="2200" dirty="0" err="1">
                <a:effectLst/>
                <a:ea typeface="Times New Roman" panose="02020603050405020304" pitchFamily="18" charset="0"/>
                <a:cs typeface="Verdana" panose="020B0604030504040204" pitchFamily="34" charset="0"/>
              </a:rPr>
              <a:t>Sowle</a:t>
            </a:r>
            <a:r>
              <a:rPr lang="en-US" sz="2200" dirty="0">
                <a:effectLst/>
                <a:ea typeface="Times New Roman" panose="02020603050405020304" pitchFamily="18" charset="0"/>
                <a:cs typeface="Verdana" panose="020B0604030504040204" pitchFamily="34" charset="0"/>
              </a:rPr>
              <a:t> runs “Wild Vinyl,” which sells vinyl records. Richard “the 8 Man” Wright owns and operates “Eight Track,” a store catering to collectors of eight-track audio tapes (Wright’s motto: “</a:t>
            </a:r>
            <a:r>
              <a:rPr lang="en-US" sz="2200" dirty="0" err="1">
                <a:effectLst/>
                <a:ea typeface="Times New Roman" panose="02020603050405020304" pitchFamily="18" charset="0"/>
                <a:cs typeface="Verdana" panose="020B0604030504040204" pitchFamily="34" charset="0"/>
              </a:rPr>
              <a:t>Ain’t</a:t>
            </a:r>
            <a:r>
              <a:rPr lang="en-US" sz="2200" dirty="0">
                <a:effectLst/>
                <a:ea typeface="Times New Roman" panose="02020603050405020304" pitchFamily="18" charset="0"/>
                <a:cs typeface="Verdana" panose="020B0604030504040204" pitchFamily="34" charset="0"/>
              </a:rPr>
              <a:t> eight, </a:t>
            </a:r>
            <a:r>
              <a:rPr lang="en-US" sz="2200" dirty="0" err="1">
                <a:effectLst/>
                <a:ea typeface="Times New Roman" panose="02020603050405020304" pitchFamily="18" charset="0"/>
                <a:cs typeface="Verdana" panose="020B0604030504040204" pitchFamily="34" charset="0"/>
              </a:rPr>
              <a:t>ain’t</a:t>
            </a:r>
            <a:r>
              <a:rPr lang="en-US" sz="2200" dirty="0">
                <a:effectLst/>
                <a:ea typeface="Times New Roman" panose="02020603050405020304" pitchFamily="18" charset="0"/>
                <a:cs typeface="Verdana" panose="020B0604030504040204" pitchFamily="34" charset="0"/>
              </a:rPr>
              <a:t> great”).  Wright and </a:t>
            </a:r>
            <a:r>
              <a:rPr lang="en-US" sz="2200" dirty="0" err="1">
                <a:effectLst/>
                <a:ea typeface="Times New Roman" panose="02020603050405020304" pitchFamily="18" charset="0"/>
                <a:cs typeface="Verdana" panose="020B0604030504040204" pitchFamily="34" charset="0"/>
              </a:rPr>
              <a:t>Sowle</a:t>
            </a:r>
            <a:r>
              <a:rPr lang="en-US" sz="2200" dirty="0">
                <a:effectLst/>
                <a:ea typeface="Times New Roman" panose="02020603050405020304" pitchFamily="18" charset="0"/>
                <a:cs typeface="Verdana" panose="020B0604030504040204" pitchFamily="34" charset="0"/>
              </a:rPr>
              <a:t> agree that Brill will sell </a:t>
            </a:r>
            <a:r>
              <a:rPr lang="en-US" sz="2200" dirty="0" err="1">
                <a:effectLst/>
                <a:ea typeface="Times New Roman" panose="02020603050405020304" pitchFamily="18" charset="0"/>
                <a:cs typeface="Verdana" panose="020B0604030504040204" pitchFamily="34" charset="0"/>
              </a:rPr>
              <a:t>Sowle</a:t>
            </a:r>
            <a:r>
              <a:rPr lang="en-US" sz="2200" dirty="0">
                <a:effectLst/>
                <a:ea typeface="Times New Roman" panose="02020603050405020304" pitchFamily="18" charset="0"/>
                <a:cs typeface="Verdana" panose="020B0604030504040204" pitchFamily="34" charset="0"/>
              </a:rPr>
              <a:t> 100 Eric Clapton albums for $1000.   </a:t>
            </a:r>
            <a:endParaRPr lang="en-US" sz="22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200" dirty="0">
                <a:effectLst/>
                <a:ea typeface="Times New Roman" panose="02020603050405020304" pitchFamily="18" charset="0"/>
                <a:cs typeface="Verdana" panose="020B0604030504040204" pitchFamily="34" charset="0"/>
              </a:rPr>
              <a:t>Wright decides to make the delivery himself.  He picks up the records, but, as he is crossing the Michigan Avenue Bridge, he thinks about just how angry he was when Clapton joined with Steve </a:t>
            </a:r>
            <a:r>
              <a:rPr lang="en-US" sz="2200" dirty="0" err="1">
                <a:effectLst/>
                <a:ea typeface="Times New Roman" panose="02020603050405020304" pitchFamily="18" charset="0"/>
                <a:cs typeface="Verdana" panose="020B0604030504040204" pitchFamily="34" charset="0"/>
              </a:rPr>
              <a:t>Winwood</a:t>
            </a:r>
            <a:r>
              <a:rPr lang="en-US" sz="2200" dirty="0">
                <a:effectLst/>
                <a:ea typeface="Times New Roman" panose="02020603050405020304" pitchFamily="18" charset="0"/>
                <a:cs typeface="Verdana" panose="020B0604030504040204" pitchFamily="34" charset="0"/>
              </a:rPr>
              <a:t> and changed the sound of the band’s music.  He remembers that </a:t>
            </a:r>
            <a:r>
              <a:rPr lang="en-US" sz="2200" dirty="0" err="1">
                <a:effectLst/>
                <a:ea typeface="Times New Roman" panose="02020603050405020304" pitchFamily="18" charset="0"/>
                <a:cs typeface="Verdana" panose="020B0604030504040204" pitchFamily="34" charset="0"/>
              </a:rPr>
              <a:t>Sowle</a:t>
            </a:r>
            <a:r>
              <a:rPr lang="en-US" sz="2200" dirty="0">
                <a:effectLst/>
                <a:ea typeface="Times New Roman" panose="02020603050405020304" pitchFamily="18" charset="0"/>
                <a:cs typeface="Verdana" panose="020B0604030504040204" pitchFamily="34" charset="0"/>
              </a:rPr>
              <a:t> liked the </a:t>
            </a:r>
            <a:r>
              <a:rPr lang="en-US" sz="2200" dirty="0" err="1">
                <a:effectLst/>
                <a:ea typeface="Times New Roman" panose="02020603050405020304" pitchFamily="18" charset="0"/>
                <a:cs typeface="Verdana" panose="020B0604030504040204" pitchFamily="34" charset="0"/>
              </a:rPr>
              <a:t>Winwood</a:t>
            </a:r>
            <a:r>
              <a:rPr lang="en-US" sz="2200" dirty="0">
                <a:effectLst/>
                <a:ea typeface="Times New Roman" panose="02020603050405020304" pitchFamily="18" charset="0"/>
                <a:cs typeface="Verdana" panose="020B0604030504040204" pitchFamily="34" charset="0"/>
              </a:rPr>
              <a:t>-inspired sound.  Possessed by rage, he slams on the brakes, gets out the car, and begins to throw the albums one by one off the bridge, saying with each throw, “Take that </a:t>
            </a:r>
            <a:r>
              <a:rPr lang="en-US" sz="2200" dirty="0" err="1">
                <a:effectLst/>
                <a:ea typeface="Times New Roman" panose="02020603050405020304" pitchFamily="18" charset="0"/>
                <a:cs typeface="Verdana" panose="020B0604030504040204" pitchFamily="34" charset="0"/>
              </a:rPr>
              <a:t>Sowle</a:t>
            </a:r>
            <a:r>
              <a:rPr lang="en-US" sz="2200" dirty="0">
                <a:effectLst/>
                <a:ea typeface="Times New Roman" panose="02020603050405020304" pitchFamily="18" charset="0"/>
                <a:cs typeface="Verdana" panose="020B0604030504040204" pitchFamily="34" charset="0"/>
              </a:rPr>
              <a:t>-less.”  When he finally gets control of himself, he has only 50 albums left.  </a:t>
            </a:r>
            <a:endParaRPr lang="en-US" sz="22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200" dirty="0">
                <a:effectLst/>
                <a:ea typeface="Times New Roman" panose="02020603050405020304" pitchFamily="18" charset="0"/>
                <a:cs typeface="Verdana" panose="020B0604030504040204" pitchFamily="34" charset="0"/>
              </a:rPr>
              <a:t>When Wright delivers only 50 albums, </a:t>
            </a:r>
            <a:r>
              <a:rPr lang="en-US" sz="2200" dirty="0" err="1">
                <a:effectLst/>
                <a:ea typeface="Times New Roman" panose="02020603050405020304" pitchFamily="18" charset="0"/>
                <a:cs typeface="Verdana" panose="020B0604030504040204" pitchFamily="34" charset="0"/>
              </a:rPr>
              <a:t>Sowle</a:t>
            </a:r>
            <a:r>
              <a:rPr lang="en-US" sz="2200" dirty="0">
                <a:effectLst/>
                <a:ea typeface="Times New Roman" panose="02020603050405020304" pitchFamily="18" charset="0"/>
                <a:cs typeface="Verdana" panose="020B0604030504040204" pitchFamily="34" charset="0"/>
              </a:rPr>
              <a:t> accepts the albums but refuses to pay Wright any money.  </a:t>
            </a:r>
            <a:endParaRPr lang="en-US" sz="22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200" dirty="0">
                <a:effectLst/>
                <a:ea typeface="Times New Roman" panose="02020603050405020304" pitchFamily="18" charset="0"/>
                <a:cs typeface="Verdana" panose="020B0604030504040204" pitchFamily="34" charset="0"/>
              </a:rPr>
              <a:t>What are </a:t>
            </a:r>
            <a:r>
              <a:rPr lang="en-US" sz="2200">
                <a:effectLst/>
                <a:ea typeface="Times New Roman" panose="02020603050405020304" pitchFamily="18" charset="0"/>
                <a:cs typeface="Verdana" panose="020B0604030504040204" pitchFamily="34" charset="0"/>
              </a:rPr>
              <a:t>Sowle’s</a:t>
            </a:r>
            <a:r>
              <a:rPr lang="en-US" sz="2200" dirty="0">
                <a:effectLst/>
                <a:ea typeface="Times New Roman" panose="02020603050405020304" pitchFamily="18" charset="0"/>
                <a:cs typeface="Verdana" panose="020B0604030504040204" pitchFamily="34" charset="0"/>
              </a:rPr>
              <a:t> damages?</a:t>
            </a:r>
            <a:endParaRPr lang="en-US" sz="2200" dirty="0">
              <a:effectLst/>
              <a:ea typeface="Times New Roman" panose="02020603050405020304" pitchFamily="18" charset="0"/>
              <a:cs typeface="Times New Roman" panose="02020603050405020304" pitchFamily="18" charset="0"/>
            </a:endParaRPr>
          </a:p>
          <a:p>
            <a:endParaRPr lang="en-US" dirty="0"/>
          </a:p>
        </p:txBody>
      </p:sp>
      <p:sp>
        <p:nvSpPr>
          <p:cNvPr id="5" name="TextBox 4">
            <a:extLst>
              <a:ext uri="{FF2B5EF4-FFF2-40B4-BE49-F238E27FC236}">
                <a16:creationId xmlns:a16="http://schemas.microsoft.com/office/drawing/2014/main" id="{1204046F-7E00-C78F-C65F-FC6FED5BF1D2}"/>
              </a:ext>
            </a:extLst>
          </p:cNvPr>
          <p:cNvSpPr txBox="1"/>
          <p:nvPr/>
        </p:nvSpPr>
        <p:spPr>
          <a:xfrm>
            <a:off x="3048569" y="3244334"/>
            <a:ext cx="6097136" cy="369332"/>
          </a:xfrm>
          <a:prstGeom prst="rect">
            <a:avLst/>
          </a:prstGeom>
          <a:noFill/>
        </p:spPr>
        <p:txBody>
          <a:bodyPr wrap="square">
            <a:spAutoFit/>
          </a:bodyPr>
          <a:lstStyle/>
          <a:p>
            <a:r>
              <a:rPr lang="en-US" b="0" i="0" dirty="0" err="1">
                <a:solidFill>
                  <a:srgbClr val="050505"/>
                </a:solidFill>
                <a:effectLst/>
                <a:latin typeface="Segoe UI Historic" panose="020B0502040204020203" pitchFamily="34" charset="0"/>
              </a:rPr>
              <a:t>Amiraslan</a:t>
            </a:r>
            <a:r>
              <a:rPr lang="en-US" b="0" i="0" dirty="0">
                <a:solidFill>
                  <a:srgbClr val="050505"/>
                </a:solidFill>
                <a:effectLst/>
                <a:latin typeface="Segoe UI Historic" panose="020B0502040204020203" pitchFamily="34" charset="0"/>
              </a:rPr>
              <a:t> </a:t>
            </a:r>
            <a:r>
              <a:rPr lang="en-US" b="0" i="0" dirty="0" err="1">
                <a:solidFill>
                  <a:srgbClr val="050505"/>
                </a:solidFill>
                <a:effectLst/>
                <a:latin typeface="Segoe UI Historic" panose="020B0502040204020203" pitchFamily="34" charset="0"/>
              </a:rPr>
              <a:t>Yusifov</a:t>
            </a:r>
            <a:endParaRPr lang="en-US" dirty="0"/>
          </a:p>
        </p:txBody>
      </p:sp>
      <p:sp>
        <p:nvSpPr>
          <p:cNvPr id="7" name="TextBox 6">
            <a:extLst>
              <a:ext uri="{FF2B5EF4-FFF2-40B4-BE49-F238E27FC236}">
                <a16:creationId xmlns:a16="http://schemas.microsoft.com/office/drawing/2014/main" id="{9D8968CB-F14F-AF0D-AF9A-BE2FD3E9799B}"/>
              </a:ext>
            </a:extLst>
          </p:cNvPr>
          <p:cNvSpPr txBox="1"/>
          <p:nvPr/>
        </p:nvSpPr>
        <p:spPr>
          <a:xfrm>
            <a:off x="3048569" y="3244334"/>
            <a:ext cx="6097136" cy="369332"/>
          </a:xfrm>
          <a:prstGeom prst="rect">
            <a:avLst/>
          </a:prstGeom>
          <a:noFill/>
        </p:spPr>
        <p:txBody>
          <a:bodyPr wrap="square">
            <a:spAutoFit/>
          </a:bodyPr>
          <a:lstStyle/>
          <a:p>
            <a:r>
              <a:rPr lang="en-US" b="0" i="0" dirty="0" err="1">
                <a:solidFill>
                  <a:srgbClr val="050505"/>
                </a:solidFill>
                <a:effectLst/>
                <a:latin typeface="Segoe UI Historic" panose="020B0502040204020203" pitchFamily="34" charset="0"/>
              </a:rPr>
              <a:t>Amiraslan</a:t>
            </a:r>
            <a:r>
              <a:rPr lang="en-US" b="0" i="0" dirty="0">
                <a:solidFill>
                  <a:srgbClr val="050505"/>
                </a:solidFill>
                <a:effectLst/>
                <a:latin typeface="Segoe UI Historic" panose="020B0502040204020203" pitchFamily="34" charset="0"/>
              </a:rPr>
              <a:t> </a:t>
            </a:r>
            <a:r>
              <a:rPr lang="en-US" b="0" i="0" dirty="0" err="1">
                <a:solidFill>
                  <a:srgbClr val="050505"/>
                </a:solidFill>
                <a:effectLst/>
                <a:latin typeface="Segoe UI Historic" panose="020B0502040204020203" pitchFamily="34" charset="0"/>
              </a:rPr>
              <a:t>Yusifov</a:t>
            </a:r>
            <a:endParaRPr lang="en-US" dirty="0"/>
          </a:p>
        </p:txBody>
      </p:sp>
    </p:spTree>
    <p:extLst>
      <p:ext uri="{BB962C8B-B14F-4D97-AF65-F5344CB8AC3E}">
        <p14:creationId xmlns:p14="http://schemas.microsoft.com/office/powerpoint/2010/main" val="1166168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F6B300-E435-41BA-8E64-0D167B73F59A}"/>
              </a:ext>
            </a:extLst>
          </p:cNvPr>
          <p:cNvSpPr/>
          <p:nvPr/>
        </p:nvSpPr>
        <p:spPr>
          <a:xfrm>
            <a:off x="1752600" y="762001"/>
            <a:ext cx="8534400" cy="42084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Text Box 4">
            <a:extLst>
              <a:ext uri="{FF2B5EF4-FFF2-40B4-BE49-F238E27FC236}">
                <a16:creationId xmlns:a16="http://schemas.microsoft.com/office/drawing/2014/main" id="{25ACD465-44E1-45CC-A5F2-976E4665A5FA}"/>
              </a:ext>
            </a:extLst>
          </p:cNvPr>
          <p:cNvSpPr txBox="1">
            <a:spLocks noChangeArrowheads="1"/>
          </p:cNvSpPr>
          <p:nvPr/>
        </p:nvSpPr>
        <p:spPr bwMode="auto">
          <a:xfrm>
            <a:off x="4876800" y="228601"/>
            <a:ext cx="205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Who Breached?</a:t>
            </a:r>
          </a:p>
        </p:txBody>
      </p:sp>
      <p:sp>
        <p:nvSpPr>
          <p:cNvPr id="3075" name="Line 5">
            <a:extLst>
              <a:ext uri="{FF2B5EF4-FFF2-40B4-BE49-F238E27FC236}">
                <a16:creationId xmlns:a16="http://schemas.microsoft.com/office/drawing/2014/main" id="{E7CFB060-6EA2-464D-A206-6B0B18E1D964}"/>
              </a:ext>
            </a:extLst>
          </p:cNvPr>
          <p:cNvSpPr>
            <a:spLocks noChangeShapeType="1"/>
          </p:cNvSpPr>
          <p:nvPr/>
        </p:nvSpPr>
        <p:spPr bwMode="auto">
          <a:xfrm flipH="1">
            <a:off x="3352800" y="609600"/>
            <a:ext cx="2057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6" name="Line 6">
            <a:extLst>
              <a:ext uri="{FF2B5EF4-FFF2-40B4-BE49-F238E27FC236}">
                <a16:creationId xmlns:a16="http://schemas.microsoft.com/office/drawing/2014/main" id="{5F6B72AB-CCF7-4E9C-8364-9C801EA6E2E7}"/>
              </a:ext>
            </a:extLst>
          </p:cNvPr>
          <p:cNvSpPr>
            <a:spLocks noChangeShapeType="1"/>
          </p:cNvSpPr>
          <p:nvPr/>
        </p:nvSpPr>
        <p:spPr bwMode="auto">
          <a:xfrm>
            <a:off x="6096000" y="685800"/>
            <a:ext cx="1828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7" name="Text Box 7">
            <a:extLst>
              <a:ext uri="{FF2B5EF4-FFF2-40B4-BE49-F238E27FC236}">
                <a16:creationId xmlns:a16="http://schemas.microsoft.com/office/drawing/2014/main" id="{780692A1-1BC5-4B0A-B978-73080C763812}"/>
              </a:ext>
            </a:extLst>
          </p:cNvPr>
          <p:cNvSpPr txBox="1">
            <a:spLocks noChangeArrowheads="1"/>
          </p:cNvSpPr>
          <p:nvPr/>
        </p:nvSpPr>
        <p:spPr bwMode="auto">
          <a:xfrm>
            <a:off x="3124200" y="1143001"/>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Seller</a:t>
            </a:r>
          </a:p>
        </p:txBody>
      </p:sp>
      <p:sp>
        <p:nvSpPr>
          <p:cNvPr id="3078" name="Text Box 8">
            <a:extLst>
              <a:ext uri="{FF2B5EF4-FFF2-40B4-BE49-F238E27FC236}">
                <a16:creationId xmlns:a16="http://schemas.microsoft.com/office/drawing/2014/main" id="{E8B5673D-30FE-4A6C-BF01-B25042303691}"/>
              </a:ext>
            </a:extLst>
          </p:cNvPr>
          <p:cNvSpPr txBox="1">
            <a:spLocks noChangeArrowheads="1"/>
          </p:cNvSpPr>
          <p:nvPr/>
        </p:nvSpPr>
        <p:spPr bwMode="auto">
          <a:xfrm>
            <a:off x="3581400" y="2514600"/>
            <a:ext cx="23622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(Reasonable) cover?</a:t>
            </a:r>
          </a:p>
        </p:txBody>
      </p:sp>
      <p:sp>
        <p:nvSpPr>
          <p:cNvPr id="3079" name="Text Box 9">
            <a:extLst>
              <a:ext uri="{FF2B5EF4-FFF2-40B4-BE49-F238E27FC236}">
                <a16:creationId xmlns:a16="http://schemas.microsoft.com/office/drawing/2014/main" id="{604A3DD9-152E-4C96-884A-5D00461F188C}"/>
              </a:ext>
            </a:extLst>
          </p:cNvPr>
          <p:cNvSpPr txBox="1">
            <a:spLocks noChangeArrowheads="1"/>
          </p:cNvSpPr>
          <p:nvPr/>
        </p:nvSpPr>
        <p:spPr bwMode="auto">
          <a:xfrm>
            <a:off x="7086600" y="1524001"/>
            <a:ext cx="259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Reasonable resale?</a:t>
            </a:r>
          </a:p>
        </p:txBody>
      </p:sp>
      <p:sp>
        <p:nvSpPr>
          <p:cNvPr id="3080" name="Text Box 11">
            <a:extLst>
              <a:ext uri="{FF2B5EF4-FFF2-40B4-BE49-F238E27FC236}">
                <a16:creationId xmlns:a16="http://schemas.microsoft.com/office/drawing/2014/main" id="{9E362199-ABB8-4211-95EF-59CF9FBC780E}"/>
              </a:ext>
            </a:extLst>
          </p:cNvPr>
          <p:cNvSpPr txBox="1">
            <a:spLocks noChangeArrowheads="1"/>
          </p:cNvSpPr>
          <p:nvPr/>
        </p:nvSpPr>
        <p:spPr bwMode="auto">
          <a:xfrm>
            <a:off x="7543800" y="1219201"/>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Buyer</a:t>
            </a:r>
          </a:p>
        </p:txBody>
      </p:sp>
      <p:sp>
        <p:nvSpPr>
          <p:cNvPr id="3081" name="Line 13">
            <a:extLst>
              <a:ext uri="{FF2B5EF4-FFF2-40B4-BE49-F238E27FC236}">
                <a16:creationId xmlns:a16="http://schemas.microsoft.com/office/drawing/2014/main" id="{FC09D0C7-EED5-4A3A-86B2-17CDB9E72FAB}"/>
              </a:ext>
            </a:extLst>
          </p:cNvPr>
          <p:cNvSpPr>
            <a:spLocks noChangeShapeType="1"/>
          </p:cNvSpPr>
          <p:nvPr/>
        </p:nvSpPr>
        <p:spPr bwMode="auto">
          <a:xfrm flipH="1">
            <a:off x="3733800" y="2971800"/>
            <a:ext cx="685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Text Box 14">
            <a:extLst>
              <a:ext uri="{FF2B5EF4-FFF2-40B4-BE49-F238E27FC236}">
                <a16:creationId xmlns:a16="http://schemas.microsoft.com/office/drawing/2014/main" id="{2A1C3252-028E-4F18-BC5C-84B153FB0B3C}"/>
              </a:ext>
            </a:extLst>
          </p:cNvPr>
          <p:cNvSpPr txBox="1">
            <a:spLocks noChangeArrowheads="1"/>
          </p:cNvSpPr>
          <p:nvPr/>
        </p:nvSpPr>
        <p:spPr bwMode="auto">
          <a:xfrm>
            <a:off x="3352800" y="3338513"/>
            <a:ext cx="685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3083" name="Text Box 15">
            <a:extLst>
              <a:ext uri="{FF2B5EF4-FFF2-40B4-BE49-F238E27FC236}">
                <a16:creationId xmlns:a16="http://schemas.microsoft.com/office/drawing/2014/main" id="{F188CB29-65CB-4020-9881-45A001290F87}"/>
              </a:ext>
            </a:extLst>
          </p:cNvPr>
          <p:cNvSpPr txBox="1">
            <a:spLocks noChangeArrowheads="1"/>
          </p:cNvSpPr>
          <p:nvPr/>
        </p:nvSpPr>
        <p:spPr bwMode="auto">
          <a:xfrm>
            <a:off x="3200400" y="3795713"/>
            <a:ext cx="1066800"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2-712</a:t>
            </a:r>
          </a:p>
          <a:p>
            <a:pPr eaLnBrk="1" hangingPunct="1">
              <a:spcBef>
                <a:spcPct val="50000"/>
              </a:spcBef>
              <a:buFontTx/>
              <a:buNone/>
            </a:pPr>
            <a:r>
              <a:rPr lang="en-US" altLang="en-US" sz="1800"/>
              <a:t>CP - KP</a:t>
            </a:r>
          </a:p>
        </p:txBody>
      </p:sp>
      <p:sp>
        <p:nvSpPr>
          <p:cNvPr id="3084" name="Line 16">
            <a:extLst>
              <a:ext uri="{FF2B5EF4-FFF2-40B4-BE49-F238E27FC236}">
                <a16:creationId xmlns:a16="http://schemas.microsoft.com/office/drawing/2014/main" id="{B1471282-90F1-4A0B-960C-21421447C3C2}"/>
              </a:ext>
            </a:extLst>
          </p:cNvPr>
          <p:cNvSpPr>
            <a:spLocks noChangeShapeType="1"/>
          </p:cNvSpPr>
          <p:nvPr/>
        </p:nvSpPr>
        <p:spPr bwMode="auto">
          <a:xfrm>
            <a:off x="4953000" y="3048000"/>
            <a:ext cx="609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5" name="Text Box 17">
            <a:extLst>
              <a:ext uri="{FF2B5EF4-FFF2-40B4-BE49-F238E27FC236}">
                <a16:creationId xmlns:a16="http://schemas.microsoft.com/office/drawing/2014/main" id="{0A6A9BE3-02DD-47C5-A3FD-F3F344F8EA39}"/>
              </a:ext>
            </a:extLst>
          </p:cNvPr>
          <p:cNvSpPr txBox="1">
            <a:spLocks noChangeArrowheads="1"/>
          </p:cNvSpPr>
          <p:nvPr/>
        </p:nvSpPr>
        <p:spPr bwMode="auto">
          <a:xfrm>
            <a:off x="5334000" y="3429001"/>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3086" name="Text Box 18">
            <a:extLst>
              <a:ext uri="{FF2B5EF4-FFF2-40B4-BE49-F238E27FC236}">
                <a16:creationId xmlns:a16="http://schemas.microsoft.com/office/drawing/2014/main" id="{2DC23227-F60C-428F-B17F-F917A563D540}"/>
              </a:ext>
            </a:extLst>
          </p:cNvPr>
          <p:cNvSpPr txBox="1">
            <a:spLocks noChangeArrowheads="1"/>
          </p:cNvSpPr>
          <p:nvPr/>
        </p:nvSpPr>
        <p:spPr bwMode="auto">
          <a:xfrm>
            <a:off x="5105400" y="3795713"/>
            <a:ext cx="1066800"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dirty="0"/>
              <a:t>2-713</a:t>
            </a:r>
          </a:p>
          <a:p>
            <a:pPr eaLnBrk="1" hangingPunct="1">
              <a:spcBef>
                <a:spcPct val="50000"/>
              </a:spcBef>
              <a:buFontTx/>
              <a:buNone/>
            </a:pPr>
            <a:r>
              <a:rPr lang="en-US" altLang="en-US" sz="1800" dirty="0"/>
              <a:t>MP - KP</a:t>
            </a:r>
          </a:p>
        </p:txBody>
      </p:sp>
      <p:sp>
        <p:nvSpPr>
          <p:cNvPr id="3087" name="Line 19">
            <a:extLst>
              <a:ext uri="{FF2B5EF4-FFF2-40B4-BE49-F238E27FC236}">
                <a16:creationId xmlns:a16="http://schemas.microsoft.com/office/drawing/2014/main" id="{6C864F95-439A-456D-B83F-7FE01D59B7A8}"/>
              </a:ext>
            </a:extLst>
          </p:cNvPr>
          <p:cNvSpPr>
            <a:spLocks noChangeShapeType="1"/>
          </p:cNvSpPr>
          <p:nvPr/>
        </p:nvSpPr>
        <p:spPr bwMode="auto">
          <a:xfrm flipH="1">
            <a:off x="6781800" y="1905000"/>
            <a:ext cx="685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8" name="Text Box 20">
            <a:extLst>
              <a:ext uri="{FF2B5EF4-FFF2-40B4-BE49-F238E27FC236}">
                <a16:creationId xmlns:a16="http://schemas.microsoft.com/office/drawing/2014/main" id="{285E9B7E-4EF5-49B6-AB54-090E5B0C5DD7}"/>
              </a:ext>
            </a:extLst>
          </p:cNvPr>
          <p:cNvSpPr txBox="1">
            <a:spLocks noChangeArrowheads="1"/>
          </p:cNvSpPr>
          <p:nvPr/>
        </p:nvSpPr>
        <p:spPr bwMode="auto">
          <a:xfrm>
            <a:off x="6400800" y="2286001"/>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3089" name="Text Box 21">
            <a:extLst>
              <a:ext uri="{FF2B5EF4-FFF2-40B4-BE49-F238E27FC236}">
                <a16:creationId xmlns:a16="http://schemas.microsoft.com/office/drawing/2014/main" id="{2C8594E3-CE5A-4A1C-9BA1-CF294F39772E}"/>
              </a:ext>
            </a:extLst>
          </p:cNvPr>
          <p:cNvSpPr txBox="1">
            <a:spLocks noChangeArrowheads="1"/>
          </p:cNvSpPr>
          <p:nvPr/>
        </p:nvSpPr>
        <p:spPr bwMode="auto">
          <a:xfrm>
            <a:off x="6248400" y="2743201"/>
            <a:ext cx="10668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2-706</a:t>
            </a:r>
          </a:p>
          <a:p>
            <a:pPr eaLnBrk="1" hangingPunct="1">
              <a:spcBef>
                <a:spcPct val="50000"/>
              </a:spcBef>
              <a:buFontTx/>
              <a:buNone/>
            </a:pPr>
            <a:r>
              <a:rPr lang="en-US" altLang="en-US" sz="1800"/>
              <a:t>KP - RP</a:t>
            </a:r>
          </a:p>
        </p:txBody>
      </p:sp>
      <p:sp>
        <p:nvSpPr>
          <p:cNvPr id="3090" name="Line 22">
            <a:extLst>
              <a:ext uri="{FF2B5EF4-FFF2-40B4-BE49-F238E27FC236}">
                <a16:creationId xmlns:a16="http://schemas.microsoft.com/office/drawing/2014/main" id="{DFE48EF4-6650-40D3-87B5-85F16D5C888A}"/>
              </a:ext>
            </a:extLst>
          </p:cNvPr>
          <p:cNvSpPr>
            <a:spLocks noChangeShapeType="1"/>
          </p:cNvSpPr>
          <p:nvPr/>
        </p:nvSpPr>
        <p:spPr bwMode="auto">
          <a:xfrm>
            <a:off x="8153400" y="1905000"/>
            <a:ext cx="609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1" name="Text Box 23">
            <a:extLst>
              <a:ext uri="{FF2B5EF4-FFF2-40B4-BE49-F238E27FC236}">
                <a16:creationId xmlns:a16="http://schemas.microsoft.com/office/drawing/2014/main" id="{88301BA4-E9E3-40B3-AFBD-A7DE60F4CFA0}"/>
              </a:ext>
            </a:extLst>
          </p:cNvPr>
          <p:cNvSpPr txBox="1">
            <a:spLocks noChangeArrowheads="1"/>
          </p:cNvSpPr>
          <p:nvPr/>
        </p:nvSpPr>
        <p:spPr bwMode="auto">
          <a:xfrm>
            <a:off x="8610600" y="2362201"/>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3092" name="Text Box 24">
            <a:extLst>
              <a:ext uri="{FF2B5EF4-FFF2-40B4-BE49-F238E27FC236}">
                <a16:creationId xmlns:a16="http://schemas.microsoft.com/office/drawing/2014/main" id="{2A553897-CFBF-4400-B0EA-8373FBAA1B42}"/>
              </a:ext>
            </a:extLst>
          </p:cNvPr>
          <p:cNvSpPr txBox="1">
            <a:spLocks noChangeArrowheads="1"/>
          </p:cNvSpPr>
          <p:nvPr/>
        </p:nvSpPr>
        <p:spPr bwMode="auto">
          <a:xfrm>
            <a:off x="8382000" y="2743201"/>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2-708(1) OK?</a:t>
            </a:r>
          </a:p>
        </p:txBody>
      </p:sp>
      <p:sp>
        <p:nvSpPr>
          <p:cNvPr id="3093" name="Line 25">
            <a:extLst>
              <a:ext uri="{FF2B5EF4-FFF2-40B4-BE49-F238E27FC236}">
                <a16:creationId xmlns:a16="http://schemas.microsoft.com/office/drawing/2014/main" id="{F6AD2628-26D0-4A9B-8CD0-FD349176C7F7}"/>
              </a:ext>
            </a:extLst>
          </p:cNvPr>
          <p:cNvSpPr>
            <a:spLocks noChangeShapeType="1"/>
          </p:cNvSpPr>
          <p:nvPr/>
        </p:nvSpPr>
        <p:spPr bwMode="auto">
          <a:xfrm flipH="1">
            <a:off x="8001000" y="3200400"/>
            <a:ext cx="685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4" name="Text Box 26">
            <a:extLst>
              <a:ext uri="{FF2B5EF4-FFF2-40B4-BE49-F238E27FC236}">
                <a16:creationId xmlns:a16="http://schemas.microsoft.com/office/drawing/2014/main" id="{65CCA6CC-3C1F-4CA7-88EC-AB54DED03CFF}"/>
              </a:ext>
            </a:extLst>
          </p:cNvPr>
          <p:cNvSpPr txBox="1">
            <a:spLocks noChangeArrowheads="1"/>
          </p:cNvSpPr>
          <p:nvPr/>
        </p:nvSpPr>
        <p:spPr bwMode="auto">
          <a:xfrm>
            <a:off x="7543800" y="3733801"/>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3095" name="Text Box 27">
            <a:extLst>
              <a:ext uri="{FF2B5EF4-FFF2-40B4-BE49-F238E27FC236}">
                <a16:creationId xmlns:a16="http://schemas.microsoft.com/office/drawing/2014/main" id="{86BF8E22-1125-4F5C-8DEA-855AD93FF6B3}"/>
              </a:ext>
            </a:extLst>
          </p:cNvPr>
          <p:cNvSpPr txBox="1">
            <a:spLocks noChangeArrowheads="1"/>
          </p:cNvSpPr>
          <p:nvPr/>
        </p:nvSpPr>
        <p:spPr bwMode="auto">
          <a:xfrm>
            <a:off x="7391400" y="4191001"/>
            <a:ext cx="10668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2-708(1)</a:t>
            </a:r>
          </a:p>
          <a:p>
            <a:pPr eaLnBrk="1" hangingPunct="1">
              <a:spcBef>
                <a:spcPct val="50000"/>
              </a:spcBef>
              <a:buFontTx/>
              <a:buNone/>
            </a:pPr>
            <a:r>
              <a:rPr lang="en-US" altLang="en-US" sz="1800"/>
              <a:t>KP - MP</a:t>
            </a:r>
          </a:p>
        </p:txBody>
      </p:sp>
      <p:sp>
        <p:nvSpPr>
          <p:cNvPr id="3096" name="Text Box 28">
            <a:extLst>
              <a:ext uri="{FF2B5EF4-FFF2-40B4-BE49-F238E27FC236}">
                <a16:creationId xmlns:a16="http://schemas.microsoft.com/office/drawing/2014/main" id="{C1C9F186-8B0F-43C4-8263-422CD8E309C4}"/>
              </a:ext>
            </a:extLst>
          </p:cNvPr>
          <p:cNvSpPr txBox="1">
            <a:spLocks noChangeArrowheads="1"/>
          </p:cNvSpPr>
          <p:nvPr/>
        </p:nvSpPr>
        <p:spPr bwMode="auto">
          <a:xfrm>
            <a:off x="9525000" y="3733801"/>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3097" name="Text Box 29">
            <a:extLst>
              <a:ext uri="{FF2B5EF4-FFF2-40B4-BE49-F238E27FC236}">
                <a16:creationId xmlns:a16="http://schemas.microsoft.com/office/drawing/2014/main" id="{AFEBFF9E-6776-489F-9FF5-B3DC9DC96C24}"/>
              </a:ext>
            </a:extLst>
          </p:cNvPr>
          <p:cNvSpPr txBox="1">
            <a:spLocks noChangeArrowheads="1"/>
          </p:cNvSpPr>
          <p:nvPr/>
        </p:nvSpPr>
        <p:spPr bwMode="auto">
          <a:xfrm>
            <a:off x="9296400" y="4191001"/>
            <a:ext cx="1371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2-708(2)</a:t>
            </a:r>
          </a:p>
          <a:p>
            <a:pPr eaLnBrk="1" hangingPunct="1">
              <a:spcBef>
                <a:spcPct val="50000"/>
              </a:spcBef>
              <a:buFontTx/>
              <a:buNone/>
            </a:pPr>
            <a:r>
              <a:rPr lang="en-US" altLang="en-US" sz="1800"/>
              <a:t>Lost profits</a:t>
            </a:r>
          </a:p>
        </p:txBody>
      </p:sp>
      <p:sp>
        <p:nvSpPr>
          <p:cNvPr id="3098" name="Line 30">
            <a:extLst>
              <a:ext uri="{FF2B5EF4-FFF2-40B4-BE49-F238E27FC236}">
                <a16:creationId xmlns:a16="http://schemas.microsoft.com/office/drawing/2014/main" id="{C90867D1-C537-4A20-ACD8-0AFB8F70DCFE}"/>
              </a:ext>
            </a:extLst>
          </p:cNvPr>
          <p:cNvSpPr>
            <a:spLocks noChangeShapeType="1"/>
          </p:cNvSpPr>
          <p:nvPr/>
        </p:nvSpPr>
        <p:spPr bwMode="auto">
          <a:xfrm>
            <a:off x="9220200" y="3276600"/>
            <a:ext cx="609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9" name="AutoShape 31">
            <a:extLst>
              <a:ext uri="{FF2B5EF4-FFF2-40B4-BE49-F238E27FC236}">
                <a16:creationId xmlns:a16="http://schemas.microsoft.com/office/drawing/2014/main" id="{E5C1C1D2-5E48-4289-B8C1-1E3625E4B79B}"/>
              </a:ext>
            </a:extLst>
          </p:cNvPr>
          <p:cNvSpPr>
            <a:spLocks/>
          </p:cNvSpPr>
          <p:nvPr/>
        </p:nvSpPr>
        <p:spPr bwMode="auto">
          <a:xfrm>
            <a:off x="8458200" y="2362200"/>
            <a:ext cx="609600" cy="381000"/>
          </a:xfrm>
          <a:prstGeom prst="borderCallout2">
            <a:avLst>
              <a:gd name="adj1" fmla="val 30000"/>
              <a:gd name="adj2" fmla="val -12500"/>
              <a:gd name="adj3" fmla="val 30000"/>
              <a:gd name="adj4" fmla="val -87759"/>
              <a:gd name="adj5" fmla="val 782500"/>
              <a:gd name="adj6" fmla="val -332032"/>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3100" name="Text Box 32">
            <a:extLst>
              <a:ext uri="{FF2B5EF4-FFF2-40B4-BE49-F238E27FC236}">
                <a16:creationId xmlns:a16="http://schemas.microsoft.com/office/drawing/2014/main" id="{6EDAE6B0-5862-407A-83D9-44B90C97FAA5}"/>
              </a:ext>
            </a:extLst>
          </p:cNvPr>
          <p:cNvSpPr txBox="1">
            <a:spLocks noChangeArrowheads="1"/>
          </p:cNvSpPr>
          <p:nvPr/>
        </p:nvSpPr>
        <p:spPr bwMode="auto">
          <a:xfrm>
            <a:off x="4648200" y="5410200"/>
            <a:ext cx="2514600" cy="120173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resale</a:t>
            </a:r>
          </a:p>
          <a:p>
            <a:pPr eaLnBrk="1" hangingPunct="1">
              <a:spcBef>
                <a:spcPct val="50000"/>
              </a:spcBef>
              <a:buFontTx/>
              <a:buNone/>
            </a:pPr>
            <a:r>
              <a:rPr lang="en-US" altLang="en-US" sz="1800"/>
              <a:t>Lost volume seller</a:t>
            </a:r>
          </a:p>
          <a:p>
            <a:pPr eaLnBrk="1" hangingPunct="1">
              <a:spcBef>
                <a:spcPct val="50000"/>
              </a:spcBef>
              <a:buFontTx/>
              <a:buNone/>
            </a:pPr>
            <a:r>
              <a:rPr lang="en-US" altLang="en-US" sz="1800"/>
              <a:t>Unreasonable resale</a:t>
            </a:r>
          </a:p>
        </p:txBody>
      </p:sp>
      <p:sp>
        <p:nvSpPr>
          <p:cNvPr id="3101" name="Text Box 36">
            <a:extLst>
              <a:ext uri="{FF2B5EF4-FFF2-40B4-BE49-F238E27FC236}">
                <a16:creationId xmlns:a16="http://schemas.microsoft.com/office/drawing/2014/main" id="{5B86EE09-94BD-411C-87F9-EBC84409D160}"/>
              </a:ext>
            </a:extLst>
          </p:cNvPr>
          <p:cNvSpPr txBox="1">
            <a:spLocks noChangeArrowheads="1"/>
          </p:cNvSpPr>
          <p:nvPr/>
        </p:nvSpPr>
        <p:spPr bwMode="auto">
          <a:xfrm>
            <a:off x="2590800" y="1447801"/>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Goods accepted?</a:t>
            </a:r>
          </a:p>
        </p:txBody>
      </p:sp>
      <p:sp>
        <p:nvSpPr>
          <p:cNvPr id="3102" name="Line 37">
            <a:extLst>
              <a:ext uri="{FF2B5EF4-FFF2-40B4-BE49-F238E27FC236}">
                <a16:creationId xmlns:a16="http://schemas.microsoft.com/office/drawing/2014/main" id="{E6B5B650-444F-4E31-B384-0F8C7C3DA432}"/>
              </a:ext>
            </a:extLst>
          </p:cNvPr>
          <p:cNvSpPr>
            <a:spLocks noChangeShapeType="1"/>
          </p:cNvSpPr>
          <p:nvPr/>
        </p:nvSpPr>
        <p:spPr bwMode="auto">
          <a:xfrm>
            <a:off x="3733800" y="1752600"/>
            <a:ext cx="6096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 name="Text Box 38">
            <a:extLst>
              <a:ext uri="{FF2B5EF4-FFF2-40B4-BE49-F238E27FC236}">
                <a16:creationId xmlns:a16="http://schemas.microsoft.com/office/drawing/2014/main" id="{32DE2651-FF97-4641-A44F-682E69046C84}"/>
              </a:ext>
            </a:extLst>
          </p:cNvPr>
          <p:cNvSpPr txBox="1">
            <a:spLocks noChangeArrowheads="1"/>
          </p:cNvSpPr>
          <p:nvPr/>
        </p:nvSpPr>
        <p:spPr bwMode="auto">
          <a:xfrm>
            <a:off x="4191000" y="1828801"/>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3104" name="Line 39">
            <a:extLst>
              <a:ext uri="{FF2B5EF4-FFF2-40B4-BE49-F238E27FC236}">
                <a16:creationId xmlns:a16="http://schemas.microsoft.com/office/drawing/2014/main" id="{BD4DA3EC-2988-4E18-A5BB-3A67DFE6D7AA}"/>
              </a:ext>
            </a:extLst>
          </p:cNvPr>
          <p:cNvSpPr>
            <a:spLocks noChangeShapeType="1"/>
          </p:cNvSpPr>
          <p:nvPr/>
        </p:nvSpPr>
        <p:spPr bwMode="auto">
          <a:xfrm flipH="1">
            <a:off x="2667000" y="1752600"/>
            <a:ext cx="685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5" name="Text Box 41">
            <a:extLst>
              <a:ext uri="{FF2B5EF4-FFF2-40B4-BE49-F238E27FC236}">
                <a16:creationId xmlns:a16="http://schemas.microsoft.com/office/drawing/2014/main" id="{6D692B63-3D94-44E0-8F99-F0B907066239}"/>
              </a:ext>
            </a:extLst>
          </p:cNvPr>
          <p:cNvSpPr txBox="1">
            <a:spLocks noChangeArrowheads="1"/>
          </p:cNvSpPr>
          <p:nvPr/>
        </p:nvSpPr>
        <p:spPr bwMode="auto">
          <a:xfrm>
            <a:off x="2362200" y="1828801"/>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3106" name="Text Box 42">
            <a:extLst>
              <a:ext uri="{FF2B5EF4-FFF2-40B4-BE49-F238E27FC236}">
                <a16:creationId xmlns:a16="http://schemas.microsoft.com/office/drawing/2014/main" id="{E2595F0D-5E26-47C4-9843-A15A3A0B3A7F}"/>
              </a:ext>
            </a:extLst>
          </p:cNvPr>
          <p:cNvSpPr txBox="1">
            <a:spLocks noChangeArrowheads="1"/>
          </p:cNvSpPr>
          <p:nvPr/>
        </p:nvSpPr>
        <p:spPr bwMode="auto">
          <a:xfrm>
            <a:off x="2133600" y="2362201"/>
            <a:ext cx="10668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2-714</a:t>
            </a:r>
          </a:p>
          <a:p>
            <a:pPr eaLnBrk="1" hangingPunct="1">
              <a:spcBef>
                <a:spcPct val="50000"/>
              </a:spcBef>
              <a:buFontTx/>
              <a:buNone/>
            </a:pPr>
            <a:r>
              <a:rPr lang="en-US" altLang="en-US" sz="1800"/>
              <a:t>AP - AD</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3268</TotalTime>
  <Words>2036</Words>
  <Application>Microsoft Office PowerPoint</Application>
  <PresentationFormat>Widescreen</PresentationFormat>
  <Paragraphs>98</Paragraphs>
  <Slides>14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Garamond</vt:lpstr>
      <vt:lpstr>Segoe UI Historic</vt:lpstr>
      <vt:lpstr>Times New Roman</vt:lpstr>
      <vt:lpstr>Verdana</vt:lpstr>
      <vt:lpstr>Wingdings</vt:lpstr>
      <vt:lpstr>Edge</vt:lpstr>
      <vt:lpstr>Remedies (And More) Review</vt:lpstr>
      <vt:lpstr>Brussel Sprouts</vt:lpstr>
      <vt:lpstr>Levels of Description</vt:lpstr>
      <vt:lpstr>The Chapel Bells</vt:lpstr>
      <vt:lpstr>U Sail, We Ship</vt:lpstr>
      <vt:lpstr>Pomegranate Computers</vt:lpstr>
      <vt:lpstr>The Defective House</vt:lpstr>
      <vt:lpstr>Wild Vinyl</vt:lpstr>
      <vt:lpstr>PowerPoint Presentation</vt:lpstr>
      <vt:lpstr>Wholesaling Hair Gel</vt:lpstr>
      <vt:lpstr>Philly Cheesesteak</vt:lpstr>
      <vt:lpstr>We Smell</vt:lpstr>
      <vt:lpstr>Tony Tenor</vt:lpstr>
      <vt:lpstr>F. Lake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527</cp:revision>
  <dcterms:created xsi:type="dcterms:W3CDTF">2004-02-06T21:25:14Z</dcterms:created>
  <dcterms:modified xsi:type="dcterms:W3CDTF">2022-10-01T19:27:52Z</dcterms:modified>
</cp:coreProperties>
</file>